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9.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6.svg" ContentType="image/svg+xml"/>
  <Override PartName="/ppt/media/image28.svg" ContentType="image/svg+xml"/>
  <Override PartName="/ppt/media/image30.svg" ContentType="image/svg+xml"/>
  <Override PartName="/ppt/media/image3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61" r:id="rId6"/>
    <p:sldId id="260" r:id="rId7"/>
    <p:sldId id="263" r:id="rId8"/>
    <p:sldId id="264" r:id="rId9"/>
    <p:sldId id="259" r:id="rId10"/>
    <p:sldId id="265" r:id="rId11"/>
  </p:sldIdLst>
  <p:sldSz cx="14630400" cy="8229600"/>
  <p:notesSz cx="8229600" cy="14630400"/>
  <p:embeddedFontLst>
    <p:embeddedFont>
      <p:font typeface="SimSun" panose="02010600030101010101" pitchFamily="2" charset="-122"/>
      <p:regular r:id="rId15"/>
    </p:embeddedFont>
    <p:embeddedFont>
      <p:font typeface="Montserrat" pitchFamily="34" charset="0"/>
      <p:bold r:id="rId16"/>
    </p:embeddedFont>
    <p:embeddedFont>
      <p:font typeface="Montserrat" pitchFamily="34" charset="-122"/>
      <p:bold r:id="rId17"/>
    </p:embeddedFont>
    <p:embeddedFont>
      <p:font typeface="Montserrat" pitchFamily="34" charset="-120"/>
      <p:bold r:id="rId18"/>
    </p:embeddedFont>
    <p:embeddedFont>
      <p:font typeface="Calibri" panose="020F0502020204030204" charset="0"/>
      <p:regular r:id="rId19"/>
      <p:bold r:id="rId20"/>
      <p:italic r:id="rId21"/>
      <p:boldItalic r:id="rId22"/>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4650720" cy="8229600"/>
          </a:xfrm>
          <a:prstGeom prst="rect">
            <a:avLst/>
          </a:prstGeom>
          <a:noFill/>
          <a:ln w="9525">
            <a:noFill/>
          </a:ln>
        </p:spPr>
      </p:pic>
      <p:sp>
        <p:nvSpPr>
          <p:cNvPr id="2051" name="Rectangle 3"/>
          <p:cNvSpPr>
            <a:spLocks noGrp="1" noChangeArrowheads="1"/>
          </p:cNvSpPr>
          <p:nvPr>
            <p:ph type="ctrTitle"/>
          </p:nvPr>
        </p:nvSpPr>
        <p:spPr>
          <a:xfrm>
            <a:off x="749301" y="1436370"/>
            <a:ext cx="13131800" cy="1299210"/>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751840" y="2907030"/>
            <a:ext cx="13139421" cy="210312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7315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998720" y="7494270"/>
            <a:ext cx="46329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104851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46FDEA9-29B0-4000-9A8A-EA5137E778F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228600"/>
            <a:ext cx="3291840" cy="7124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228600"/>
            <a:ext cx="9631680" cy="71247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7200"/>
            </a:lvl1pPr>
          </a:lstStyle>
          <a:p>
            <a:r>
              <a:rPr lang="en-US" smtClean="0"/>
              <a:t>Click to edit Master title style</a:t>
            </a:r>
            <a:endParaRPr lang="en-US"/>
          </a:p>
        </p:txBody>
      </p:sp>
      <p:sp>
        <p:nvSpPr>
          <p:cNvPr id="3" name="Text Placeholder 2"/>
          <p:cNvSpPr>
            <a:spLocks noGrp="1"/>
          </p:cNvSpPr>
          <p:nvPr>
            <p:ph type="body" idx="1"/>
          </p:nvPr>
        </p:nvSpPr>
        <p:spPr>
          <a:xfrm>
            <a:off x="998221" y="5507356"/>
            <a:ext cx="12618720" cy="1800224"/>
          </a:xfrm>
        </p:spPr>
        <p:txBody>
          <a:bodyPr/>
          <a:lstStyle>
            <a:lvl1pPr marL="0" indent="0">
              <a:buNone/>
              <a:defRPr sz="2880"/>
            </a:lvl1pPr>
            <a:lvl2pPr marL="548640" indent="0">
              <a:buNone/>
              <a:defRPr sz="2400"/>
            </a:lvl2pPr>
            <a:lvl3pPr marL="1097280" indent="0">
              <a:buNone/>
              <a:defRPr sz="216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74371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381"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8381" y="2017396"/>
            <a:ext cx="618997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008381" y="3006090"/>
            <a:ext cx="6189979"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7406640" y="2017396"/>
            <a:ext cx="6220461"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7406640" y="3006090"/>
            <a:ext cx="6220461"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Content Placeholder 2"/>
          <p:cNvSpPr>
            <a:spLocks noGrp="1"/>
          </p:cNvSpPr>
          <p:nvPr>
            <p:ph idx="1"/>
          </p:nvPr>
        </p:nvSpPr>
        <p:spPr>
          <a:xfrm>
            <a:off x="6220461" y="1184910"/>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Picture Placeholder 2"/>
          <p:cNvSpPr>
            <a:spLocks noGrp="1"/>
          </p:cNvSpPr>
          <p:nvPr>
            <p:ph type="pic" idx="1"/>
          </p:nvPr>
        </p:nvSpPr>
        <p:spPr>
          <a:xfrm>
            <a:off x="6220461" y="1184910"/>
            <a:ext cx="7406640" cy="5848350"/>
          </a:xfrm>
        </p:spPr>
        <p:txBody>
          <a:bodyPr vert="horz" wrap="square" lIns="91440" tIns="45720" rIns="91440" bIns="45720" numCol="1" anchor="t" anchorCtr="0" compatLnSpc="1"/>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3"/>
          <a:stretch>
            <a:fillRect/>
          </a:stretch>
        </p:blipFill>
        <p:spPr>
          <a:xfrm>
            <a:off x="0" y="0"/>
            <a:ext cx="14650720" cy="8229600"/>
          </a:xfrm>
          <a:prstGeom prst="rect">
            <a:avLst/>
          </a:prstGeom>
          <a:noFill/>
          <a:ln w="9525">
            <a:noFill/>
          </a:ln>
        </p:spPr>
      </p:pic>
      <p:sp>
        <p:nvSpPr>
          <p:cNvPr id="1027" name="Rectangle 3"/>
          <p:cNvSpPr>
            <a:spLocks noGrp="1"/>
          </p:cNvSpPr>
          <p:nvPr>
            <p:ph type="title"/>
          </p:nvPr>
        </p:nvSpPr>
        <p:spPr>
          <a:xfrm>
            <a:off x="731520" y="228600"/>
            <a:ext cx="13167360" cy="699136"/>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731520" y="1409700"/>
            <a:ext cx="13167360" cy="59436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7315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68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998720" y="7494270"/>
            <a:ext cx="46329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68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104851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680"/>
            </a:lvl1p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432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411480" indent="-411480" algn="l" rtl="0" fontAlgn="base">
        <a:spcBef>
          <a:spcPct val="24000"/>
        </a:spcBef>
        <a:spcAft>
          <a:spcPct val="0"/>
        </a:spcAft>
        <a:buChar char="•"/>
        <a:defRPr sz="3840" kern="1200">
          <a:solidFill>
            <a:schemeClr val="tx1"/>
          </a:solidFill>
          <a:latin typeface="+mn-lt"/>
          <a:ea typeface="+mn-ea"/>
          <a:cs typeface="+mn-cs"/>
        </a:defRPr>
      </a:lvl1pPr>
      <a:lvl2pPr marL="891540" indent="-342900" algn="l" rtl="0" fontAlgn="base">
        <a:spcBef>
          <a:spcPct val="24000"/>
        </a:spcBef>
        <a:spcAft>
          <a:spcPct val="0"/>
        </a:spcAft>
        <a:buChar char="–"/>
        <a:defRPr sz="3360" kern="1200">
          <a:solidFill>
            <a:schemeClr val="tx1"/>
          </a:solidFill>
          <a:latin typeface="+mn-lt"/>
          <a:ea typeface="+mn-ea"/>
          <a:cs typeface="+mn-cs"/>
        </a:defRPr>
      </a:lvl2pPr>
      <a:lvl3pPr marL="1371600" indent="-274320" algn="l" rtl="0" fontAlgn="base">
        <a:spcBef>
          <a:spcPct val="24000"/>
        </a:spcBef>
        <a:spcAft>
          <a:spcPct val="0"/>
        </a:spcAft>
        <a:buChar char="•"/>
        <a:defRPr sz="2880" kern="1200">
          <a:solidFill>
            <a:schemeClr val="tx1"/>
          </a:solidFill>
          <a:latin typeface="+mn-lt"/>
          <a:ea typeface="+mn-ea"/>
          <a:cs typeface="+mn-cs"/>
        </a:defRPr>
      </a:lvl3pPr>
      <a:lvl4pPr marL="1920240" indent="-274320" algn="l" rtl="0" fontAlgn="base">
        <a:spcBef>
          <a:spcPct val="24000"/>
        </a:spcBef>
        <a:spcAft>
          <a:spcPct val="0"/>
        </a:spcAft>
        <a:buChar char="–"/>
        <a:defRPr sz="2400" kern="1200">
          <a:solidFill>
            <a:schemeClr val="tx1"/>
          </a:solidFill>
          <a:latin typeface="+mn-lt"/>
          <a:ea typeface="+mn-ea"/>
          <a:cs typeface="+mn-cs"/>
        </a:defRPr>
      </a:lvl4pPr>
      <a:lvl5pPr marL="2468880" indent="-274320" algn="l" rtl="0" fontAlgn="base">
        <a:spcBef>
          <a:spcPct val="24000"/>
        </a:spcBef>
        <a:spcAft>
          <a:spcPct val="0"/>
        </a:spcAft>
        <a:buChar char="»"/>
        <a:defRPr sz="24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6.png"/><Relationship Id="rId5" Type="http://schemas.openxmlformats.org/officeDocument/2006/relationships/tags" Target="../tags/tag3.xml"/><Relationship Id="rId4" Type="http://schemas.openxmlformats.org/officeDocument/2006/relationships/image" Target="../media/image5.png"/><Relationship Id="rId3" Type="http://schemas.openxmlformats.org/officeDocument/2006/relationships/tags" Target="../tags/tag2.xml"/><Relationship Id="rId2" Type="http://schemas.openxmlformats.org/officeDocument/2006/relationships/tags" Target="../tags/tag1.xml"/><Relationship Id="rId17" Type="http://schemas.openxmlformats.org/officeDocument/2006/relationships/notesSlide" Target="../notesSlides/notesSlide3.xml"/><Relationship Id="rId16" Type="http://schemas.openxmlformats.org/officeDocument/2006/relationships/slideLayout" Target="../slideLayouts/slideLayout12.xml"/><Relationship Id="rId15" Type="http://schemas.openxmlformats.org/officeDocument/2006/relationships/tags" Target="../tags/tag12.xml"/><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0" Type="http://schemas.openxmlformats.org/officeDocument/2006/relationships/notesSlide" Target="../notesSlides/notesSlide4.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2.xml"/><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2.xml"/><Relationship Id="rId7" Type="http://schemas.openxmlformats.org/officeDocument/2006/relationships/image" Target="../media/image24.svg"/><Relationship Id="rId6" Type="http://schemas.openxmlformats.org/officeDocument/2006/relationships/image" Target="../media/image23.svg"/><Relationship Id="rId5" Type="http://schemas.openxmlformats.org/officeDocument/2006/relationships/image" Target="../media/image22.svg"/><Relationship Id="rId4" Type="http://schemas.openxmlformats.org/officeDocument/2006/relationships/image" Target="../media/image21.svg"/><Relationship Id="rId3" Type="http://schemas.openxmlformats.org/officeDocument/2006/relationships/image" Target="../media/image20.svg"/><Relationship Id="rId2" Type="http://schemas.openxmlformats.org/officeDocument/2006/relationships/image" Target="../media/image19.svg"/><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9" Type="http://schemas.openxmlformats.org/officeDocument/2006/relationships/image" Target="../media/image32.svg"/><Relationship Id="rId8" Type="http://schemas.openxmlformats.org/officeDocument/2006/relationships/image" Target="../media/image31.png"/><Relationship Id="rId7" Type="http://schemas.openxmlformats.org/officeDocument/2006/relationships/image" Target="../media/image30.svg"/><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3" Type="http://schemas.openxmlformats.org/officeDocument/2006/relationships/image" Target="../media/image26.svg"/><Relationship Id="rId2" Type="http://schemas.openxmlformats.org/officeDocument/2006/relationships/image" Target="../media/image18.png"/><Relationship Id="rId11" Type="http://schemas.openxmlformats.org/officeDocument/2006/relationships/notesSlide" Target="../notesSlides/notesSlide7.xml"/><Relationship Id="rId10" Type="http://schemas.openxmlformats.org/officeDocument/2006/relationships/slideLayout" Target="../slideLayouts/slideLayout12.xml"/><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44709" y="2963704"/>
            <a:ext cx="6282809" cy="623530"/>
          </a:xfrm>
          <a:prstGeom prst="rect">
            <a:avLst/>
          </a:prstGeom>
          <a:noFill/>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Xây Dựng Web Chat Realtime</a:t>
            </a:r>
            <a:endParaRPr lang="en-US" sz="3900" dirty="0"/>
          </a:p>
        </p:txBody>
      </p:sp>
      <p:sp>
        <p:nvSpPr>
          <p:cNvPr id="4" name="Text 1"/>
          <p:cNvSpPr/>
          <p:nvPr/>
        </p:nvSpPr>
        <p:spPr>
          <a:xfrm>
            <a:off x="6244709" y="3662958"/>
            <a:ext cx="5574625" cy="498872"/>
          </a:xfrm>
          <a:prstGeom prst="rect">
            <a:avLst/>
          </a:prstGeom>
          <a:noFill/>
        </p:spPr>
        <p:txBody>
          <a:bodyPr wrap="none" lIns="0" tIns="0" rIns="0" bIns="0" rtlCol="0" anchor="t"/>
          <a:lstStyle/>
          <a:p>
            <a:pPr marL="0" indent="0" algn="l">
              <a:lnSpc>
                <a:spcPts val="3900"/>
              </a:lnSpc>
              <a:buNone/>
            </a:pPr>
            <a:r>
              <a:rPr lang="en-US" sz="3100" b="1" dirty="0">
                <a:solidFill>
                  <a:srgbClr val="2E3C4E"/>
                </a:solidFill>
                <a:latin typeface="Barlow Bold" pitchFamily="34" charset="0"/>
                <a:ea typeface="Barlow Bold" pitchFamily="34" charset="-122"/>
                <a:cs typeface="Barlow Bold" pitchFamily="34" charset="-120"/>
              </a:rPr>
              <a:t>Sử Dụng Angular Và Spring Boot</a:t>
            </a:r>
            <a:endParaRPr lang="en-US" sz="3100" dirty="0"/>
          </a:p>
        </p:txBody>
      </p:sp>
      <p:sp>
        <p:nvSpPr>
          <p:cNvPr id="5" name="Text 2"/>
          <p:cNvSpPr/>
          <p:nvPr/>
        </p:nvSpPr>
        <p:spPr>
          <a:xfrm>
            <a:off x="6244709" y="4446151"/>
            <a:ext cx="7627382" cy="303252"/>
          </a:xfrm>
          <a:prstGeom prst="rect">
            <a:avLst/>
          </a:prstGeom>
          <a:noFill/>
        </p:spPr>
        <p:txBody>
          <a:bodyPr wrap="none" lIns="0" tIns="0" rIns="0" bIns="0" rtlCol="0" anchor="t"/>
          <a:lstStyle/>
          <a:p>
            <a:pPr marL="0" indent="0" algn="l">
              <a:lnSpc>
                <a:spcPts val="2350"/>
              </a:lnSpc>
              <a:buNone/>
            </a:pPr>
            <a:r>
              <a:rPr lang="en-US" sz="1450" dirty="0">
                <a:solidFill>
                  <a:srgbClr val="063E5F"/>
                </a:solidFill>
                <a:latin typeface="Montserrat" pitchFamily="34" charset="0"/>
                <a:ea typeface="Montserrat" pitchFamily="34" charset="-122"/>
                <a:cs typeface="Montserrat" pitchFamily="34" charset="-120"/>
              </a:rPr>
              <a:t>Giảng viên hướng dẫn:</a:t>
            </a:r>
            <a:r>
              <a:rPr lang="en-US" sz="1450" dirty="0">
                <a:solidFill>
                  <a:srgbClr val="384653"/>
                </a:solidFill>
                <a:latin typeface="Montserrat" pitchFamily="34" charset="0"/>
                <a:ea typeface="Montserrat" pitchFamily="34" charset="-122"/>
                <a:cs typeface="Montserrat" pitchFamily="34" charset="-120"/>
              </a:rPr>
              <a:t> ThS. Ngô Thanh Huy</a:t>
            </a:r>
            <a:endParaRPr lang="en-US" sz="1450" dirty="0"/>
          </a:p>
        </p:txBody>
      </p:sp>
      <p:sp>
        <p:nvSpPr>
          <p:cNvPr id="6" name="Text 3"/>
          <p:cNvSpPr/>
          <p:nvPr/>
        </p:nvSpPr>
        <p:spPr>
          <a:xfrm>
            <a:off x="6244709" y="4962644"/>
            <a:ext cx="7627382" cy="303252"/>
          </a:xfrm>
          <a:prstGeom prst="rect">
            <a:avLst/>
          </a:prstGeom>
          <a:noFill/>
        </p:spPr>
        <p:txBody>
          <a:bodyPr wrap="none" lIns="0" tIns="0" rIns="0" bIns="0" rtlCol="0" anchor="t"/>
          <a:lstStyle/>
          <a:p>
            <a:pPr marL="0" indent="0" algn="l">
              <a:lnSpc>
                <a:spcPts val="2350"/>
              </a:lnSpc>
              <a:buNone/>
            </a:pPr>
            <a:r>
              <a:rPr lang="en-US" sz="1450" dirty="0">
                <a:solidFill>
                  <a:srgbClr val="063E5F"/>
                </a:solidFill>
                <a:latin typeface="Montserrat" pitchFamily="34" charset="0"/>
                <a:ea typeface="Montserrat" pitchFamily="34" charset="-122"/>
                <a:cs typeface="Montserrat" pitchFamily="34" charset="-120"/>
              </a:rPr>
              <a:t>Sinh viên thực hiện:</a:t>
            </a:r>
            <a:r>
              <a:rPr lang="en-US" sz="1450" dirty="0">
                <a:solidFill>
                  <a:srgbClr val="384653"/>
                </a:solidFill>
                <a:latin typeface="Montserrat" pitchFamily="34" charset="0"/>
                <a:ea typeface="Montserrat" pitchFamily="34" charset="-122"/>
                <a:cs typeface="Montserrat" pitchFamily="34" charset="-120"/>
              </a:rPr>
              <a:t> Võ Chí Hải - 110122068 - Lớp: DA22TTD</a:t>
            </a:r>
            <a:endParaRPr lang="en-US" sz="1450" dirty="0"/>
          </a:p>
        </p:txBody>
      </p:sp>
      <p:pic>
        <p:nvPicPr>
          <p:cNvPr id="2" name="Picture 1" descr="Copilot_20251228_085145"/>
          <p:cNvPicPr>
            <a:picLocks noChangeAspect="1"/>
          </p:cNvPicPr>
          <p:nvPr/>
        </p:nvPicPr>
        <p:blipFill>
          <a:blip r:embed="rId1"/>
          <a:stretch>
            <a:fillRect/>
          </a:stretch>
        </p:blipFill>
        <p:spPr>
          <a:xfrm>
            <a:off x="113665" y="1836420"/>
            <a:ext cx="5804535" cy="38696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2232184"/>
            <a:ext cx="4988838" cy="623530"/>
          </a:xfrm>
          <a:prstGeom prst="rect">
            <a:avLst/>
          </a:prstGeom>
          <a:noFill/>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Lời Cảm Ơn</a:t>
            </a:r>
            <a:endParaRPr lang="en-US" sz="3900" dirty="0"/>
          </a:p>
        </p:txBody>
      </p:sp>
      <p:sp>
        <p:nvSpPr>
          <p:cNvPr id="3" name="Text 1"/>
          <p:cNvSpPr/>
          <p:nvPr/>
        </p:nvSpPr>
        <p:spPr>
          <a:xfrm>
            <a:off x="758309" y="3234809"/>
            <a:ext cx="13113782" cy="606504"/>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Để hoàn thành đồ án này, em xin gửi lời cảm ơn chân thành đến Quý Thầy, Cô Khoa Công nghệ thông tin, Trường Kỹ thuật và Công nghệ – Trường Đại học Trà Vinh đã tạo điều kiện học tập, rèn luyện và tích lũy kiến thức.</a:t>
            </a:r>
            <a:endParaRPr lang="en-US" sz="1450" dirty="0"/>
          </a:p>
        </p:txBody>
      </p:sp>
      <p:sp>
        <p:nvSpPr>
          <p:cNvPr id="4" name="Text 2"/>
          <p:cNvSpPr/>
          <p:nvPr/>
        </p:nvSpPr>
        <p:spPr>
          <a:xfrm>
            <a:off x="758309" y="4054554"/>
            <a:ext cx="13113782" cy="606504"/>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Đặc biệt, em xin cảm ơn thầy Ngô Thanh Huy đã tận tình chỉ dẫn, theo dõi và đưa ra những lời khuyên bổ ích, giúp em giải quyết các vấn đề trong quá trình nghiên cứu và hoàn thành đề tài một cách tốt nhất.</a:t>
            </a:r>
            <a:endParaRPr lang="en-US" sz="1450" dirty="0"/>
          </a:p>
        </p:txBody>
      </p:sp>
      <p:sp>
        <p:nvSpPr>
          <p:cNvPr id="5" name="Text 3"/>
          <p:cNvSpPr/>
          <p:nvPr/>
        </p:nvSpPr>
        <p:spPr>
          <a:xfrm>
            <a:off x="758309" y="4874300"/>
            <a:ext cx="13113782" cy="606504"/>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Do kiến thức và kinh nghiệm còn hạn chế, bài báo cáo khó tránh khỏi thiếu sót. Chúng em rất mong nhận được sự góp ý, chỉ dạy thêm từ Quý Thầy cô.</a:t>
            </a:r>
            <a:endParaRPr lang="en-US" sz="1450" dirty="0"/>
          </a:p>
        </p:txBody>
      </p:sp>
      <p:sp>
        <p:nvSpPr>
          <p:cNvPr id="6" name="Text 4"/>
          <p:cNvSpPr/>
          <p:nvPr/>
        </p:nvSpPr>
        <p:spPr>
          <a:xfrm>
            <a:off x="758309" y="5694045"/>
            <a:ext cx="13113782" cy="303252"/>
          </a:xfrm>
          <a:prstGeom prst="rect">
            <a:avLst/>
          </a:prstGeom>
          <a:noFill/>
        </p:spPr>
        <p:txBody>
          <a:bodyPr wrap="non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Cuối cùng, em xin chúc Quý Thầy Cô luôn dồi dào sức khỏe và đạt nhiều thành công trong công việc.</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44709" y="796885"/>
            <a:ext cx="7627382" cy="1247061"/>
          </a:xfrm>
          <a:prstGeom prst="rect">
            <a:avLst/>
          </a:prstGeom>
          <a:noFill/>
        </p:spPr>
        <p:txBody>
          <a:bodyPr wrap="squar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Cơ Sở Lý Thuyết Về Ứng Dụng Web Thời Gian Thực</a:t>
            </a:r>
            <a:endParaRPr lang="en-US" sz="3900" dirty="0"/>
          </a:p>
        </p:txBody>
      </p:sp>
      <p:sp>
        <p:nvSpPr>
          <p:cNvPr id="4" name="Shape 1"/>
          <p:cNvSpPr/>
          <p:nvPr>
            <p:custDataLst>
              <p:tags r:id="rId2"/>
            </p:custDataLst>
          </p:nvPr>
        </p:nvSpPr>
        <p:spPr>
          <a:xfrm>
            <a:off x="6244709" y="2612588"/>
            <a:ext cx="7627382" cy="2021443"/>
          </a:xfrm>
          <a:prstGeom prst="roundRect">
            <a:avLst>
              <a:gd name="adj" fmla="val 5428"/>
            </a:avLst>
          </a:prstGeom>
          <a:solidFill>
            <a:srgbClr val="FFFFFF"/>
          </a:solidFill>
        </p:spPr>
      </p:sp>
      <p:pic>
        <p:nvPicPr>
          <p:cNvPr id="5" name="Image 1" descr="preencoded.png"/>
          <p:cNvPicPr>
            <a:picLocks noChangeAspect="1"/>
          </p:cNvPicPr>
          <p:nvPr>
            <p:custDataLst>
              <p:tags r:id="rId3"/>
            </p:custDataLst>
          </p:nvPr>
        </p:nvPicPr>
        <p:blipFill>
          <a:blip r:embed="rId4"/>
          <a:stretch>
            <a:fillRect/>
          </a:stretch>
        </p:blipFill>
        <p:spPr>
          <a:xfrm>
            <a:off x="6244709" y="2589728"/>
            <a:ext cx="7627382" cy="91440"/>
          </a:xfrm>
          <a:prstGeom prst="rect">
            <a:avLst/>
          </a:prstGeom>
        </p:spPr>
      </p:pic>
      <p:pic>
        <p:nvPicPr>
          <p:cNvPr id="6" name="Image 2" descr="preencoded.png"/>
          <p:cNvPicPr>
            <a:picLocks noChangeAspect="1"/>
          </p:cNvPicPr>
          <p:nvPr>
            <p:custDataLst>
              <p:tags r:id="rId5"/>
            </p:custDataLst>
          </p:nvPr>
        </p:nvPicPr>
        <p:blipFill>
          <a:blip r:embed="rId6"/>
          <a:stretch>
            <a:fillRect/>
          </a:stretch>
        </p:blipFill>
        <p:spPr>
          <a:xfrm>
            <a:off x="9774079" y="2328267"/>
            <a:ext cx="568643" cy="568643"/>
          </a:xfrm>
          <a:prstGeom prst="rect">
            <a:avLst/>
          </a:prstGeom>
        </p:spPr>
      </p:pic>
      <p:sp>
        <p:nvSpPr>
          <p:cNvPr id="7" name="Text 2"/>
          <p:cNvSpPr/>
          <p:nvPr>
            <p:custDataLst>
              <p:tags r:id="rId7"/>
            </p:custDataLst>
          </p:nvPr>
        </p:nvSpPr>
        <p:spPr>
          <a:xfrm>
            <a:off x="9944695" y="2470428"/>
            <a:ext cx="227409" cy="284321"/>
          </a:xfrm>
          <a:prstGeom prst="rect">
            <a:avLst/>
          </a:prstGeom>
          <a:noFill/>
        </p:spPr>
        <p:txBody>
          <a:bodyPr wrap="none" lIns="0" tIns="0" rIns="0" bIns="0" rtlCol="0" anchor="t"/>
          <a:lstStyle/>
          <a:p>
            <a:pPr marL="0" indent="0" algn="l">
              <a:lnSpc>
                <a:spcPts val="2850"/>
              </a:lnSpc>
              <a:buNone/>
            </a:pPr>
            <a:r>
              <a:rPr lang="en-US" sz="1750" b="1" dirty="0">
                <a:solidFill>
                  <a:srgbClr val="000000"/>
                </a:solidFill>
                <a:latin typeface="Barlow Bold" pitchFamily="34" charset="0"/>
                <a:ea typeface="Barlow Bold" pitchFamily="34" charset="-122"/>
                <a:cs typeface="Barlow Bold" pitchFamily="34" charset="-120"/>
              </a:rPr>
              <a:t>1</a:t>
            </a:r>
            <a:endParaRPr lang="en-US" sz="1750" dirty="0"/>
          </a:p>
        </p:txBody>
      </p:sp>
      <p:sp>
        <p:nvSpPr>
          <p:cNvPr id="8" name="Text 3"/>
          <p:cNvSpPr/>
          <p:nvPr>
            <p:custDataLst>
              <p:tags r:id="rId8"/>
            </p:custDataLst>
          </p:nvPr>
        </p:nvSpPr>
        <p:spPr>
          <a:xfrm>
            <a:off x="6457117" y="3086457"/>
            <a:ext cx="4547354"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Khái Niệm Ứng Dụng Thời Gian Thực (RTA)</a:t>
            </a:r>
            <a:endParaRPr lang="en-US" sz="1950" dirty="0"/>
          </a:p>
        </p:txBody>
      </p:sp>
      <p:sp>
        <p:nvSpPr>
          <p:cNvPr id="9" name="Text 4"/>
          <p:cNvSpPr/>
          <p:nvPr>
            <p:custDataLst>
              <p:tags r:id="rId9"/>
            </p:custDataLst>
          </p:nvPr>
        </p:nvSpPr>
        <p:spPr>
          <a:xfrm>
            <a:off x="6457117" y="3511868"/>
            <a:ext cx="7202567" cy="909757"/>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RTA là hệ thống xử lý và hiển thị dữ liệu gần như ngay lập tức, đồng bộ với hành động người dùng, với độ trễ cực thấp (vài mili-giây). Ứng dụng rộng rãi trong chat online, theo dõi GPS, giao dịch tài chính, game online.</a:t>
            </a:r>
            <a:endParaRPr lang="en-US" sz="1450" dirty="0"/>
          </a:p>
        </p:txBody>
      </p:sp>
      <p:sp>
        <p:nvSpPr>
          <p:cNvPr id="10" name="Shape 5"/>
          <p:cNvSpPr/>
          <p:nvPr>
            <p:custDataLst>
              <p:tags r:id="rId10"/>
            </p:custDataLst>
          </p:nvPr>
        </p:nvSpPr>
        <p:spPr>
          <a:xfrm>
            <a:off x="6244709" y="5107900"/>
            <a:ext cx="7627382" cy="2324695"/>
          </a:xfrm>
          <a:prstGeom prst="roundRect">
            <a:avLst>
              <a:gd name="adj" fmla="val 4720"/>
            </a:avLst>
          </a:prstGeom>
          <a:solidFill>
            <a:srgbClr val="FFFFFF"/>
          </a:solidFill>
        </p:spPr>
      </p:sp>
      <p:pic>
        <p:nvPicPr>
          <p:cNvPr id="11" name="Image 3" descr="preencoded.png"/>
          <p:cNvPicPr>
            <a:picLocks noChangeAspect="1"/>
          </p:cNvPicPr>
          <p:nvPr>
            <p:custDataLst>
              <p:tags r:id="rId11"/>
            </p:custDataLst>
          </p:nvPr>
        </p:nvPicPr>
        <p:blipFill>
          <a:blip r:embed="rId4"/>
          <a:stretch>
            <a:fillRect/>
          </a:stretch>
        </p:blipFill>
        <p:spPr>
          <a:xfrm>
            <a:off x="6244709" y="5085040"/>
            <a:ext cx="7627382" cy="91440"/>
          </a:xfrm>
          <a:prstGeom prst="rect">
            <a:avLst/>
          </a:prstGeom>
        </p:spPr>
      </p:pic>
      <p:pic>
        <p:nvPicPr>
          <p:cNvPr id="12" name="Image 4" descr="preencoded.png"/>
          <p:cNvPicPr>
            <a:picLocks noChangeAspect="1"/>
          </p:cNvPicPr>
          <p:nvPr>
            <p:custDataLst>
              <p:tags r:id="rId12"/>
            </p:custDataLst>
          </p:nvPr>
        </p:nvPicPr>
        <p:blipFill>
          <a:blip r:embed="rId6"/>
          <a:stretch>
            <a:fillRect/>
          </a:stretch>
        </p:blipFill>
        <p:spPr>
          <a:xfrm>
            <a:off x="9774079" y="4823579"/>
            <a:ext cx="568643" cy="568643"/>
          </a:xfrm>
          <a:prstGeom prst="rect">
            <a:avLst/>
          </a:prstGeom>
        </p:spPr>
      </p:pic>
      <p:sp>
        <p:nvSpPr>
          <p:cNvPr id="13" name="Text 6"/>
          <p:cNvSpPr/>
          <p:nvPr>
            <p:custDataLst>
              <p:tags r:id="rId13"/>
            </p:custDataLst>
          </p:nvPr>
        </p:nvSpPr>
        <p:spPr>
          <a:xfrm>
            <a:off x="9944695" y="4965740"/>
            <a:ext cx="227409" cy="284321"/>
          </a:xfrm>
          <a:prstGeom prst="rect">
            <a:avLst/>
          </a:prstGeom>
          <a:noFill/>
        </p:spPr>
        <p:txBody>
          <a:bodyPr wrap="none" lIns="0" tIns="0" rIns="0" bIns="0" rtlCol="0" anchor="t"/>
          <a:lstStyle/>
          <a:p>
            <a:pPr marL="0" indent="0" algn="l">
              <a:lnSpc>
                <a:spcPts val="2850"/>
              </a:lnSpc>
              <a:buNone/>
            </a:pPr>
            <a:r>
              <a:rPr lang="en-US" sz="1750" b="1" dirty="0">
                <a:solidFill>
                  <a:srgbClr val="000000"/>
                </a:solidFill>
                <a:latin typeface="Barlow Bold" pitchFamily="34" charset="0"/>
                <a:ea typeface="Barlow Bold" pitchFamily="34" charset="-122"/>
                <a:cs typeface="Barlow Bold" pitchFamily="34" charset="-120"/>
              </a:rPr>
              <a:t>2</a:t>
            </a:r>
            <a:endParaRPr lang="en-US" sz="1750" dirty="0"/>
          </a:p>
        </p:txBody>
      </p:sp>
      <p:sp>
        <p:nvSpPr>
          <p:cNvPr id="14" name="Text 7"/>
          <p:cNvSpPr/>
          <p:nvPr>
            <p:custDataLst>
              <p:tags r:id="rId14"/>
            </p:custDataLst>
          </p:nvPr>
        </p:nvSpPr>
        <p:spPr>
          <a:xfrm>
            <a:off x="6457117" y="5581769"/>
            <a:ext cx="3731300"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Cơ Chế Hoạt Động Của WebSocket</a:t>
            </a:r>
            <a:endParaRPr lang="en-US" sz="1950" dirty="0"/>
          </a:p>
        </p:txBody>
      </p:sp>
      <p:sp>
        <p:nvSpPr>
          <p:cNvPr id="15" name="Text 8"/>
          <p:cNvSpPr/>
          <p:nvPr>
            <p:custDataLst>
              <p:tags r:id="rId15"/>
            </p:custDataLst>
          </p:nvPr>
        </p:nvSpPr>
        <p:spPr>
          <a:xfrm>
            <a:off x="6457117" y="6007179"/>
            <a:ext cx="7202567" cy="1213009"/>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Giao thức truyền thông hai chiều (full-duplex) qua một TCP socket duy nhất. Khác HTTP request-response, WebSocket tạo kết nối liên tục, giúp server chủ động gửi dữ liệu về client mà không cần yêu cầu mới, giảm độ trễ và tiết kiệm tài nguyên.</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1508" y="434102"/>
            <a:ext cx="4713684" cy="519232"/>
          </a:xfrm>
          <a:prstGeom prst="rect">
            <a:avLst/>
          </a:prstGeom>
          <a:noFill/>
        </p:spPr>
        <p:txBody>
          <a:bodyPr wrap="none" lIns="0" tIns="0" rIns="0" bIns="0" rtlCol="0" anchor="t"/>
          <a:lstStyle/>
          <a:p>
            <a:pPr marL="0" indent="0" algn="l">
              <a:lnSpc>
                <a:spcPts val="4050"/>
              </a:lnSpc>
              <a:buNone/>
            </a:pPr>
            <a:r>
              <a:rPr lang="en-US" sz="3250" b="1" dirty="0">
                <a:solidFill>
                  <a:srgbClr val="2E3C4E"/>
                </a:solidFill>
                <a:latin typeface="Barlow Bold" pitchFamily="34" charset="0"/>
                <a:ea typeface="Barlow Bold" pitchFamily="34" charset="-122"/>
                <a:cs typeface="Barlow Bold" pitchFamily="34" charset="-120"/>
                <a:sym typeface="+mn-ea"/>
              </a:rPr>
              <a:t>Công Nghệ Sử Dụng</a:t>
            </a:r>
            <a:endParaRPr lang="en-US" sz="3250" dirty="0"/>
          </a:p>
        </p:txBody>
      </p:sp>
      <p:sp>
        <p:nvSpPr>
          <p:cNvPr id="5" name="Text 2"/>
          <p:cNvSpPr/>
          <p:nvPr/>
        </p:nvSpPr>
        <p:spPr>
          <a:xfrm>
            <a:off x="238443" y="3720306"/>
            <a:ext cx="3193852" cy="757595"/>
          </a:xfrm>
          <a:prstGeom prst="rect">
            <a:avLst/>
          </a:prstGeom>
          <a:noFill/>
        </p:spPr>
        <p:txBody>
          <a:bodyPr wrap="square" lIns="0" tIns="0" rIns="0" bIns="0" rtlCol="0" anchor="t"/>
          <a:lstStyle/>
          <a:p>
            <a:pPr marL="0" indent="0" algn="ctr">
              <a:lnSpc>
                <a:spcPts val="1950"/>
              </a:lnSpc>
              <a:buNone/>
            </a:pPr>
            <a:r>
              <a:rPr lang="en-US" sz="2000" b="1" dirty="0"/>
              <a:t>Angular</a:t>
            </a:r>
            <a:endParaRPr lang="en-US" sz="2000" b="1" dirty="0"/>
          </a:p>
        </p:txBody>
      </p:sp>
      <p:sp>
        <p:nvSpPr>
          <p:cNvPr id="8" name="Text 4"/>
          <p:cNvSpPr/>
          <p:nvPr/>
        </p:nvSpPr>
        <p:spPr>
          <a:xfrm>
            <a:off x="4022646" y="3755231"/>
            <a:ext cx="3193852" cy="757595"/>
          </a:xfrm>
          <a:prstGeom prst="rect">
            <a:avLst/>
          </a:prstGeom>
          <a:noFill/>
        </p:spPr>
        <p:txBody>
          <a:bodyPr wrap="square" lIns="0" tIns="0" rIns="0" bIns="0" rtlCol="0" anchor="t"/>
          <a:lstStyle/>
          <a:p>
            <a:pPr marL="0" indent="0" algn="ctr">
              <a:lnSpc>
                <a:spcPts val="1950"/>
              </a:lnSpc>
              <a:buNone/>
            </a:pPr>
            <a:r>
              <a:rPr lang="en-US" sz="2000" b="1" dirty="0">
                <a:solidFill>
                  <a:srgbClr val="384653"/>
                </a:solidFill>
                <a:latin typeface="Montserrat" pitchFamily="34" charset="0"/>
                <a:ea typeface="Montserrat" pitchFamily="34" charset="-122"/>
                <a:cs typeface="Montserrat" pitchFamily="34" charset="-120"/>
              </a:rPr>
              <a:t>Spring Boot</a:t>
            </a:r>
            <a:endParaRPr lang="en-US" sz="2000" b="1" dirty="0"/>
          </a:p>
        </p:txBody>
      </p:sp>
      <p:sp>
        <p:nvSpPr>
          <p:cNvPr id="11" name="Text 6"/>
          <p:cNvSpPr/>
          <p:nvPr/>
        </p:nvSpPr>
        <p:spPr>
          <a:xfrm>
            <a:off x="7413784" y="3755231"/>
            <a:ext cx="3193852" cy="757595"/>
          </a:xfrm>
          <a:prstGeom prst="rect">
            <a:avLst/>
          </a:prstGeom>
          <a:noFill/>
        </p:spPr>
        <p:txBody>
          <a:bodyPr wrap="square" lIns="0" tIns="0" rIns="0" bIns="0" rtlCol="0" anchor="t"/>
          <a:lstStyle/>
          <a:p>
            <a:pPr marL="0" indent="0" algn="ctr">
              <a:lnSpc>
                <a:spcPts val="1950"/>
              </a:lnSpc>
              <a:buNone/>
            </a:pPr>
            <a:r>
              <a:rPr lang="en-US" sz="2000" dirty="0">
                <a:solidFill>
                  <a:srgbClr val="384653"/>
                </a:solidFill>
                <a:latin typeface="Montserrat" pitchFamily="34" charset="0"/>
                <a:ea typeface="Montserrat" pitchFamily="34" charset="-122"/>
                <a:cs typeface="Montserrat" pitchFamily="34" charset="-120"/>
              </a:rPr>
              <a:t>SCSS</a:t>
            </a:r>
            <a:endParaRPr lang="en-US" sz="2000" dirty="0"/>
          </a:p>
        </p:txBody>
      </p:sp>
      <p:sp>
        <p:nvSpPr>
          <p:cNvPr id="14" name="Text 8"/>
          <p:cNvSpPr/>
          <p:nvPr/>
        </p:nvSpPr>
        <p:spPr>
          <a:xfrm>
            <a:off x="10804922" y="3755231"/>
            <a:ext cx="3193971" cy="757595"/>
          </a:xfrm>
          <a:prstGeom prst="rect">
            <a:avLst/>
          </a:prstGeom>
          <a:noFill/>
        </p:spPr>
        <p:txBody>
          <a:bodyPr wrap="square" lIns="0" tIns="0" rIns="0" bIns="0" rtlCol="0" anchor="t"/>
          <a:lstStyle/>
          <a:p>
            <a:pPr marL="0" indent="0" algn="ctr">
              <a:lnSpc>
                <a:spcPts val="1950"/>
              </a:lnSpc>
              <a:buNone/>
            </a:pPr>
            <a:r>
              <a:rPr lang="en-US" sz="2000" b="1" dirty="0">
                <a:solidFill>
                  <a:srgbClr val="384653"/>
                </a:solidFill>
                <a:latin typeface="Montserrat" pitchFamily="34" charset="0"/>
                <a:ea typeface="Montserrat" pitchFamily="34" charset="-122"/>
                <a:cs typeface="Montserrat" pitchFamily="34" charset="-120"/>
              </a:rPr>
              <a:t>MYSQL</a:t>
            </a:r>
            <a:endParaRPr lang="en-US" sz="2000" b="1" dirty="0"/>
          </a:p>
        </p:txBody>
      </p:sp>
      <p:sp>
        <p:nvSpPr>
          <p:cNvPr id="17" name="Text 10"/>
          <p:cNvSpPr/>
          <p:nvPr/>
        </p:nvSpPr>
        <p:spPr>
          <a:xfrm>
            <a:off x="631508" y="7245509"/>
            <a:ext cx="3193852" cy="757595"/>
          </a:xfrm>
          <a:prstGeom prst="rect">
            <a:avLst/>
          </a:prstGeom>
          <a:noFill/>
        </p:spPr>
        <p:txBody>
          <a:bodyPr wrap="square" lIns="0" tIns="0" rIns="0" bIns="0" rtlCol="0" anchor="t"/>
          <a:lstStyle/>
          <a:p>
            <a:pPr marL="0" indent="0" algn="ctr">
              <a:lnSpc>
                <a:spcPts val="1950"/>
              </a:lnSpc>
              <a:buNone/>
            </a:pPr>
            <a:r>
              <a:rPr lang="en-US" sz="2000" b="1" dirty="0"/>
              <a:t>Redis</a:t>
            </a:r>
            <a:endParaRPr lang="en-US" sz="2000" b="1" dirty="0"/>
          </a:p>
        </p:txBody>
      </p:sp>
      <p:pic>
        <p:nvPicPr>
          <p:cNvPr id="18" name="Picture 17" descr="angular"/>
          <p:cNvPicPr>
            <a:picLocks noChangeAspect="1"/>
          </p:cNvPicPr>
          <p:nvPr/>
        </p:nvPicPr>
        <p:blipFill>
          <a:blip r:embed="rId1"/>
          <a:stretch>
            <a:fillRect/>
          </a:stretch>
        </p:blipFill>
        <p:spPr>
          <a:xfrm>
            <a:off x="-913130" y="579755"/>
            <a:ext cx="5319395" cy="3184525"/>
          </a:xfrm>
          <a:prstGeom prst="rect">
            <a:avLst/>
          </a:prstGeom>
        </p:spPr>
      </p:pic>
      <p:pic>
        <p:nvPicPr>
          <p:cNvPr id="19" name="Picture 18" descr="springboot"/>
          <p:cNvPicPr>
            <a:picLocks noChangeAspect="1"/>
          </p:cNvPicPr>
          <p:nvPr/>
        </p:nvPicPr>
        <p:blipFill>
          <a:blip r:embed="rId2"/>
          <a:stretch>
            <a:fillRect/>
          </a:stretch>
        </p:blipFill>
        <p:spPr>
          <a:xfrm>
            <a:off x="4241800" y="1162685"/>
            <a:ext cx="2257425" cy="2028825"/>
          </a:xfrm>
          <a:prstGeom prst="rect">
            <a:avLst/>
          </a:prstGeom>
        </p:spPr>
      </p:pic>
      <p:pic>
        <p:nvPicPr>
          <p:cNvPr id="20" name="Picture 19" descr="mysql"/>
          <p:cNvPicPr>
            <a:picLocks noChangeAspect="1"/>
          </p:cNvPicPr>
          <p:nvPr/>
        </p:nvPicPr>
        <p:blipFill>
          <a:blip r:embed="rId3"/>
          <a:stretch>
            <a:fillRect/>
          </a:stretch>
        </p:blipFill>
        <p:spPr>
          <a:xfrm>
            <a:off x="10357485" y="1089660"/>
            <a:ext cx="2971800" cy="1533525"/>
          </a:xfrm>
          <a:prstGeom prst="rect">
            <a:avLst/>
          </a:prstGeom>
        </p:spPr>
      </p:pic>
      <p:pic>
        <p:nvPicPr>
          <p:cNvPr id="21" name="Picture 20" descr="redis"/>
          <p:cNvPicPr>
            <a:picLocks noChangeAspect="1"/>
          </p:cNvPicPr>
          <p:nvPr/>
        </p:nvPicPr>
        <p:blipFill>
          <a:blip r:embed="rId4"/>
          <a:stretch>
            <a:fillRect/>
          </a:stretch>
        </p:blipFill>
        <p:spPr>
          <a:xfrm>
            <a:off x="798195" y="4607560"/>
            <a:ext cx="2314575" cy="1981200"/>
          </a:xfrm>
          <a:prstGeom prst="rect">
            <a:avLst/>
          </a:prstGeom>
        </p:spPr>
      </p:pic>
      <p:pic>
        <p:nvPicPr>
          <p:cNvPr id="22" name="Picture 21" descr="githubaction"/>
          <p:cNvPicPr>
            <a:picLocks noChangeAspect="1"/>
          </p:cNvPicPr>
          <p:nvPr/>
        </p:nvPicPr>
        <p:blipFill>
          <a:blip r:embed="rId5"/>
          <a:stretch>
            <a:fillRect/>
          </a:stretch>
        </p:blipFill>
        <p:spPr>
          <a:xfrm>
            <a:off x="3825240" y="4698365"/>
            <a:ext cx="3643630" cy="2049780"/>
          </a:xfrm>
          <a:prstGeom prst="rect">
            <a:avLst/>
          </a:prstGeom>
        </p:spPr>
      </p:pic>
      <p:pic>
        <p:nvPicPr>
          <p:cNvPr id="23" name="Picture 22" descr="swagger"/>
          <p:cNvPicPr>
            <a:picLocks noChangeAspect="1"/>
          </p:cNvPicPr>
          <p:nvPr/>
        </p:nvPicPr>
        <p:blipFill>
          <a:blip r:embed="rId6"/>
          <a:stretch>
            <a:fillRect/>
          </a:stretch>
        </p:blipFill>
        <p:spPr>
          <a:xfrm>
            <a:off x="7813675" y="4607560"/>
            <a:ext cx="2393950" cy="2393950"/>
          </a:xfrm>
          <a:prstGeom prst="rect">
            <a:avLst/>
          </a:prstGeom>
        </p:spPr>
      </p:pic>
      <p:pic>
        <p:nvPicPr>
          <p:cNvPr id="24" name="Picture 23" descr="docker"/>
          <p:cNvPicPr>
            <a:picLocks noChangeAspect="1"/>
          </p:cNvPicPr>
          <p:nvPr/>
        </p:nvPicPr>
        <p:blipFill>
          <a:blip r:embed="rId7"/>
          <a:stretch>
            <a:fillRect/>
          </a:stretch>
        </p:blipFill>
        <p:spPr>
          <a:xfrm>
            <a:off x="9838690" y="4607560"/>
            <a:ext cx="4791710" cy="2516505"/>
          </a:xfrm>
          <a:prstGeom prst="rect">
            <a:avLst/>
          </a:prstGeom>
        </p:spPr>
      </p:pic>
      <p:pic>
        <p:nvPicPr>
          <p:cNvPr id="25" name="Picture 24" descr="scss"/>
          <p:cNvPicPr>
            <a:picLocks noChangeAspect="1"/>
          </p:cNvPicPr>
          <p:nvPr/>
        </p:nvPicPr>
        <p:blipFill>
          <a:blip r:embed="rId8"/>
          <a:stretch>
            <a:fillRect/>
          </a:stretch>
        </p:blipFill>
        <p:spPr>
          <a:xfrm>
            <a:off x="7343775" y="755650"/>
            <a:ext cx="2790825" cy="2550795"/>
          </a:xfrm>
          <a:prstGeom prst="rect">
            <a:avLst/>
          </a:prstGeom>
        </p:spPr>
      </p:pic>
      <p:sp>
        <p:nvSpPr>
          <p:cNvPr id="30" name="Text Box 29"/>
          <p:cNvSpPr txBox="1"/>
          <p:nvPr/>
        </p:nvSpPr>
        <p:spPr>
          <a:xfrm>
            <a:off x="4754245" y="7259955"/>
            <a:ext cx="2088515" cy="398780"/>
          </a:xfrm>
          <a:prstGeom prst="rect">
            <a:avLst/>
          </a:prstGeom>
          <a:noFill/>
        </p:spPr>
        <p:txBody>
          <a:bodyPr wrap="square" rtlCol="0">
            <a:spAutoFit/>
          </a:bodyPr>
          <a:p>
            <a:r>
              <a:rPr lang="en-US" sz="2000" b="1"/>
              <a:t>GithubActions</a:t>
            </a:r>
            <a:endParaRPr lang="en-US" sz="2000" b="1"/>
          </a:p>
        </p:txBody>
      </p:sp>
      <p:sp>
        <p:nvSpPr>
          <p:cNvPr id="31" name="Text Box 30"/>
          <p:cNvSpPr txBox="1"/>
          <p:nvPr/>
        </p:nvSpPr>
        <p:spPr>
          <a:xfrm>
            <a:off x="8092440" y="7345680"/>
            <a:ext cx="2042160" cy="240665"/>
          </a:xfrm>
          <a:prstGeom prst="rect">
            <a:avLst/>
          </a:prstGeom>
          <a:noFill/>
        </p:spPr>
        <p:txBody>
          <a:bodyPr wrap="square" rtlCol="0">
            <a:noAutofit/>
          </a:bodyPr>
          <a:p>
            <a:pPr algn="ctr"/>
            <a:r>
              <a:rPr lang="en-US" sz="2000" b="1"/>
              <a:t>Swagger</a:t>
            </a:r>
            <a:endParaRPr lang="en-US" sz="2000" b="1"/>
          </a:p>
        </p:txBody>
      </p:sp>
      <p:sp>
        <p:nvSpPr>
          <p:cNvPr id="32" name="Text Box 31"/>
          <p:cNvSpPr txBox="1"/>
          <p:nvPr/>
        </p:nvSpPr>
        <p:spPr>
          <a:xfrm>
            <a:off x="9617710" y="7252335"/>
            <a:ext cx="4876800" cy="398780"/>
          </a:xfrm>
          <a:prstGeom prst="rect">
            <a:avLst/>
          </a:prstGeom>
          <a:noFill/>
        </p:spPr>
        <p:txBody>
          <a:bodyPr wrap="square" rtlCol="0">
            <a:spAutoFit/>
          </a:bodyPr>
          <a:p>
            <a:pPr algn="ctr"/>
            <a:r>
              <a:rPr lang="en-US" sz="2000" b="1"/>
              <a:t>Docker</a:t>
            </a:r>
            <a:endParaRPr lang="en-US" sz="20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1759" y="804386"/>
            <a:ext cx="4880372" cy="609957"/>
          </a:xfrm>
          <a:prstGeom prst="rect">
            <a:avLst/>
          </a:prstGeom>
          <a:noFill/>
        </p:spPr>
        <p:txBody>
          <a:bodyPr wrap="none" lIns="0" tIns="0" rIns="0" bIns="0" rtlCol="0" anchor="t"/>
          <a:lstStyle/>
          <a:p>
            <a:pPr marL="0" indent="0" algn="l">
              <a:lnSpc>
                <a:spcPts val="4800"/>
              </a:lnSpc>
              <a:buNone/>
            </a:pPr>
            <a:r>
              <a:rPr lang="en-US" sz="3800" b="1" dirty="0">
                <a:solidFill>
                  <a:srgbClr val="2E3C4E"/>
                </a:solidFill>
                <a:latin typeface="Barlow Bold" pitchFamily="34" charset="0"/>
                <a:ea typeface="Barlow Bold" pitchFamily="34" charset="-122"/>
                <a:cs typeface="Barlow Bold" pitchFamily="34" charset="-120"/>
              </a:rPr>
              <a:t>Công Nghệ triển khai</a:t>
            </a:r>
            <a:endParaRPr lang="en-US" sz="3800" dirty="0"/>
          </a:p>
        </p:txBody>
      </p:sp>
      <p:sp>
        <p:nvSpPr>
          <p:cNvPr id="6" name="Text 4"/>
          <p:cNvSpPr/>
          <p:nvPr/>
        </p:nvSpPr>
        <p:spPr>
          <a:xfrm>
            <a:off x="934760" y="2394466"/>
            <a:ext cx="3728204" cy="1483519"/>
          </a:xfrm>
          <a:prstGeom prst="rect">
            <a:avLst/>
          </a:prstGeom>
          <a:noFill/>
        </p:spPr>
        <p:txBody>
          <a:bodyPr wrap="square" lIns="0" tIns="0" rIns="0" bIns="0" rtlCol="0" anchor="t"/>
          <a:lstStyle/>
          <a:p>
            <a:pPr marL="0" indent="0" algn="l">
              <a:lnSpc>
                <a:spcPts val="2300"/>
              </a:lnSpc>
              <a:buNone/>
            </a:pPr>
            <a:endParaRPr lang="en-US" sz="1450" dirty="0"/>
          </a:p>
        </p:txBody>
      </p:sp>
      <p:pic>
        <p:nvPicPr>
          <p:cNvPr id="43" name="Picture 42" descr="vercel"/>
          <p:cNvPicPr>
            <a:picLocks noChangeAspect="1"/>
          </p:cNvPicPr>
          <p:nvPr/>
        </p:nvPicPr>
        <p:blipFill>
          <a:blip r:embed="rId1"/>
          <a:stretch>
            <a:fillRect/>
          </a:stretch>
        </p:blipFill>
        <p:spPr>
          <a:xfrm>
            <a:off x="614680" y="3415030"/>
            <a:ext cx="2215515" cy="2215515"/>
          </a:xfrm>
          <a:prstGeom prst="rect">
            <a:avLst/>
          </a:prstGeom>
        </p:spPr>
      </p:pic>
      <p:pic>
        <p:nvPicPr>
          <p:cNvPr id="44" name="Picture 43" descr="render"/>
          <p:cNvPicPr>
            <a:picLocks noChangeAspect="1"/>
          </p:cNvPicPr>
          <p:nvPr/>
        </p:nvPicPr>
        <p:blipFill>
          <a:blip r:embed="rId2"/>
          <a:stretch>
            <a:fillRect/>
          </a:stretch>
        </p:blipFill>
        <p:spPr>
          <a:xfrm>
            <a:off x="8114030" y="3486150"/>
            <a:ext cx="4203700" cy="2364740"/>
          </a:xfrm>
          <a:prstGeom prst="rect">
            <a:avLst/>
          </a:prstGeom>
        </p:spPr>
      </p:pic>
      <p:pic>
        <p:nvPicPr>
          <p:cNvPr id="45" name="Picture 44" descr="aiven"/>
          <p:cNvPicPr>
            <a:picLocks noChangeAspect="1"/>
          </p:cNvPicPr>
          <p:nvPr/>
        </p:nvPicPr>
        <p:blipFill>
          <a:blip r:embed="rId3"/>
          <a:stretch>
            <a:fillRect/>
          </a:stretch>
        </p:blipFill>
        <p:spPr>
          <a:xfrm>
            <a:off x="3979545" y="3250565"/>
            <a:ext cx="2985135" cy="29851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1262" y="506968"/>
            <a:ext cx="4324707" cy="469821"/>
          </a:xfrm>
          <a:prstGeom prst="rect">
            <a:avLst/>
          </a:prstGeom>
          <a:noFill/>
        </p:spPr>
        <p:txBody>
          <a:bodyPr wrap="none" lIns="0" tIns="0" rIns="0" bIns="0" rtlCol="0" anchor="t"/>
          <a:lstStyle/>
          <a:p>
            <a:pPr marL="0" indent="0" algn="l">
              <a:lnSpc>
                <a:spcPts val="3650"/>
              </a:lnSpc>
              <a:buNone/>
            </a:pPr>
            <a:r>
              <a:rPr lang="en-US" sz="2950" b="1" dirty="0">
                <a:solidFill>
                  <a:srgbClr val="2E3C4E"/>
                </a:solidFill>
                <a:latin typeface="Barlow Bold" pitchFamily="34" charset="0"/>
                <a:ea typeface="Barlow Bold" pitchFamily="34" charset="-122"/>
                <a:cs typeface="Barlow Bold" pitchFamily="34" charset="-120"/>
              </a:rPr>
              <a:t>Hiện Thực Hóa Nghiên Cứu</a:t>
            </a:r>
            <a:endParaRPr lang="en-US" sz="2950" dirty="0"/>
          </a:p>
        </p:txBody>
      </p:sp>
      <p:sp>
        <p:nvSpPr>
          <p:cNvPr id="3" name="Shape 1"/>
          <p:cNvSpPr/>
          <p:nvPr/>
        </p:nvSpPr>
        <p:spPr>
          <a:xfrm>
            <a:off x="714018" y="1476613"/>
            <a:ext cx="142756" cy="895826"/>
          </a:xfrm>
          <a:prstGeom prst="roundRect">
            <a:avLst>
              <a:gd name="adj" fmla="val 150077"/>
            </a:avLst>
          </a:prstGeom>
          <a:solidFill>
            <a:srgbClr val="D4E9F7"/>
          </a:solidFill>
          <a:ln w="7620">
            <a:solidFill>
              <a:srgbClr val="BACFDD"/>
            </a:solidFill>
            <a:prstDash val="solid"/>
          </a:ln>
        </p:spPr>
      </p:sp>
      <p:sp>
        <p:nvSpPr>
          <p:cNvPr id="4" name="Shape 2"/>
          <p:cNvSpPr/>
          <p:nvPr/>
        </p:nvSpPr>
        <p:spPr>
          <a:xfrm>
            <a:off x="571262" y="1360527"/>
            <a:ext cx="428387" cy="428387"/>
          </a:xfrm>
          <a:prstGeom prst="roundRect">
            <a:avLst>
              <a:gd name="adj" fmla="val 106726"/>
            </a:avLst>
          </a:prstGeom>
          <a:solidFill>
            <a:srgbClr val="D4E9F7"/>
          </a:solidFill>
          <a:ln w="7620">
            <a:solidFill>
              <a:srgbClr val="BACFDD"/>
            </a:solidFill>
            <a:prstDash val="solid"/>
          </a:ln>
        </p:spPr>
      </p:sp>
      <p:pic>
        <p:nvPicPr>
          <p:cNvPr id="5"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78299" y="1467683"/>
            <a:ext cx="214193" cy="214193"/>
          </a:xfrm>
          <a:prstGeom prst="rect">
            <a:avLst/>
          </a:prstGeom>
        </p:spPr>
      </p:pic>
      <p:sp>
        <p:nvSpPr>
          <p:cNvPr id="6" name="Text 3"/>
          <p:cNvSpPr/>
          <p:nvPr/>
        </p:nvSpPr>
        <p:spPr>
          <a:xfrm>
            <a:off x="1142405" y="1405176"/>
            <a:ext cx="2255163"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Mô Tả Bài Toán</a:t>
            </a:r>
            <a:endParaRPr lang="en-US" sz="1750" dirty="0"/>
          </a:p>
        </p:txBody>
      </p:sp>
      <p:sp>
        <p:nvSpPr>
          <p:cNvPr id="7" name="Text 4"/>
          <p:cNvSpPr/>
          <p:nvPr/>
        </p:nvSpPr>
        <p:spPr>
          <a:xfrm>
            <a:off x="1142405" y="1772603"/>
            <a:ext cx="12916733" cy="457200"/>
          </a:xfrm>
          <a:prstGeom prst="rect">
            <a:avLst/>
          </a:prstGeom>
          <a:noFill/>
        </p:spPr>
        <p:txBody>
          <a:bodyPr wrap="squar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Xây dựng ứng dụng chat real-time cho phép gửi/nhận tin nhắn tức thì qua web. Yêu cầu: gửi tin nhắn thời gian thực, lưu trữ tin nhắn cũ. Sử dụng Angular (frontend), Spring Boot (backend), MySQL (DB), STOMP (truyền tin).</a:t>
            </a:r>
            <a:endParaRPr lang="en-US" sz="1100" dirty="0"/>
          </a:p>
        </p:txBody>
      </p:sp>
      <p:sp>
        <p:nvSpPr>
          <p:cNvPr id="8" name="Shape 5"/>
          <p:cNvSpPr/>
          <p:nvPr/>
        </p:nvSpPr>
        <p:spPr>
          <a:xfrm>
            <a:off x="928211" y="2729508"/>
            <a:ext cx="142756" cy="895826"/>
          </a:xfrm>
          <a:prstGeom prst="roundRect">
            <a:avLst>
              <a:gd name="adj" fmla="val 150077"/>
            </a:avLst>
          </a:prstGeom>
          <a:solidFill>
            <a:srgbClr val="D4E9F7"/>
          </a:solidFill>
          <a:ln w="7620">
            <a:solidFill>
              <a:srgbClr val="BACFDD"/>
            </a:solidFill>
            <a:prstDash val="solid"/>
          </a:ln>
        </p:spPr>
      </p:sp>
      <p:sp>
        <p:nvSpPr>
          <p:cNvPr id="9" name="Shape 6"/>
          <p:cNvSpPr/>
          <p:nvPr/>
        </p:nvSpPr>
        <p:spPr>
          <a:xfrm>
            <a:off x="785455" y="2613422"/>
            <a:ext cx="428387" cy="428387"/>
          </a:xfrm>
          <a:prstGeom prst="roundRect">
            <a:avLst>
              <a:gd name="adj" fmla="val 106726"/>
            </a:avLst>
          </a:prstGeom>
          <a:solidFill>
            <a:srgbClr val="D4E9F7"/>
          </a:solidFill>
          <a:ln w="7620">
            <a:solidFill>
              <a:srgbClr val="BACFDD"/>
            </a:solidFill>
            <a:prstDash val="solid"/>
          </a:ln>
        </p:spPr>
      </p:sp>
      <p:pic>
        <p:nvPicPr>
          <p:cNvPr id="10" name="Image 1" descr="preencoded.png"/>
          <p:cNvPicPr>
            <a:picLocks noChangeAspect="1"/>
          </p:cNvPicPr>
          <p:nvPr/>
        </p:nvPicPr>
        <p:blipFill>
          <a:blip r:embed="rId1">
            <a:extLst>
              <a:ext uri="{96DAC541-7B7A-43D3-8B79-37D633B846F1}">
                <asvg:svgBlip xmlns:asvg="http://schemas.microsoft.com/office/drawing/2016/SVG/main" r:embed="rId3"/>
              </a:ext>
            </a:extLst>
          </a:blip>
          <a:stretch>
            <a:fillRect/>
          </a:stretch>
        </p:blipFill>
        <p:spPr>
          <a:xfrm>
            <a:off x="892493" y="2720578"/>
            <a:ext cx="214193" cy="214193"/>
          </a:xfrm>
          <a:prstGeom prst="rect">
            <a:avLst/>
          </a:prstGeom>
        </p:spPr>
      </p:pic>
      <p:sp>
        <p:nvSpPr>
          <p:cNvPr id="11" name="Text 7"/>
          <p:cNvSpPr/>
          <p:nvPr/>
        </p:nvSpPr>
        <p:spPr>
          <a:xfrm>
            <a:off x="1356598" y="2658070"/>
            <a:ext cx="2819876"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Phân Tích Thiết Kế Hệ Thống</a:t>
            </a:r>
            <a:endParaRPr lang="en-US" sz="1750" dirty="0"/>
          </a:p>
        </p:txBody>
      </p:sp>
      <p:sp>
        <p:nvSpPr>
          <p:cNvPr id="12" name="Text 8"/>
          <p:cNvSpPr/>
          <p:nvPr/>
        </p:nvSpPr>
        <p:spPr>
          <a:xfrm>
            <a:off x="1356598" y="3025497"/>
            <a:ext cx="12702540" cy="457200"/>
          </a:xfrm>
          <a:prstGeom prst="rect">
            <a:avLst/>
          </a:prstGeom>
          <a:noFill/>
        </p:spPr>
        <p:txBody>
          <a:bodyPr wrap="squar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Xác định các chức năng chính: xác thực người dùng, cập nhật avatar, quản lý nhóm chat, gửi tin nhắn, chống spam, khóa tài khoản, chế độ sáng/tối, ảnh nền, trạng thái người dùng, màu chủ đề, danh sách nhóm, thông báo tin nhắn chưa xem.</a:t>
            </a:r>
            <a:endParaRPr lang="en-US" sz="1100" dirty="0"/>
          </a:p>
        </p:txBody>
      </p:sp>
      <p:sp>
        <p:nvSpPr>
          <p:cNvPr id="13" name="Shape 9"/>
          <p:cNvSpPr/>
          <p:nvPr/>
        </p:nvSpPr>
        <p:spPr>
          <a:xfrm>
            <a:off x="1142405" y="3982402"/>
            <a:ext cx="142756" cy="667226"/>
          </a:xfrm>
          <a:prstGeom prst="roundRect">
            <a:avLst>
              <a:gd name="adj" fmla="val 150077"/>
            </a:avLst>
          </a:prstGeom>
          <a:solidFill>
            <a:srgbClr val="D4E9F7"/>
          </a:solidFill>
          <a:ln w="7620">
            <a:solidFill>
              <a:srgbClr val="BACFDD"/>
            </a:solidFill>
            <a:prstDash val="solid"/>
          </a:ln>
        </p:spPr>
      </p:sp>
      <p:sp>
        <p:nvSpPr>
          <p:cNvPr id="14" name="Shape 10"/>
          <p:cNvSpPr/>
          <p:nvPr/>
        </p:nvSpPr>
        <p:spPr>
          <a:xfrm>
            <a:off x="999649" y="3866317"/>
            <a:ext cx="428387" cy="428387"/>
          </a:xfrm>
          <a:prstGeom prst="roundRect">
            <a:avLst>
              <a:gd name="adj" fmla="val 106726"/>
            </a:avLst>
          </a:prstGeom>
          <a:solidFill>
            <a:srgbClr val="D4E9F7"/>
          </a:solidFill>
          <a:ln w="7620">
            <a:solidFill>
              <a:srgbClr val="BACFDD"/>
            </a:solidFill>
            <a:prstDash val="solid"/>
          </a:ln>
        </p:spPr>
      </p:sp>
      <p:pic>
        <p:nvPicPr>
          <p:cNvPr id="15" name="Image 2" descr="preencoded.png"/>
          <p:cNvPicPr>
            <a:picLocks noChangeAspect="1"/>
          </p:cNvPicPr>
          <p:nvPr/>
        </p:nvPicPr>
        <p:blipFill>
          <a:blip r:embed="rId1">
            <a:extLst>
              <a:ext uri="{96DAC541-7B7A-43D3-8B79-37D633B846F1}">
                <asvg:svgBlip xmlns:asvg="http://schemas.microsoft.com/office/drawing/2016/SVG/main" r:embed="rId4"/>
              </a:ext>
            </a:extLst>
          </a:blip>
          <a:stretch>
            <a:fillRect/>
          </a:stretch>
        </p:blipFill>
        <p:spPr>
          <a:xfrm>
            <a:off x="1106686" y="3973473"/>
            <a:ext cx="214193" cy="214193"/>
          </a:xfrm>
          <a:prstGeom prst="rect">
            <a:avLst/>
          </a:prstGeom>
        </p:spPr>
      </p:pic>
      <p:sp>
        <p:nvSpPr>
          <p:cNvPr id="16" name="Text 11"/>
          <p:cNvSpPr/>
          <p:nvPr/>
        </p:nvSpPr>
        <p:spPr>
          <a:xfrm>
            <a:off x="1570792" y="3910965"/>
            <a:ext cx="2255163"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Kiến Trúc Hệ Thống</a:t>
            </a:r>
            <a:endParaRPr lang="en-US" sz="1750" dirty="0"/>
          </a:p>
        </p:txBody>
      </p:sp>
      <p:sp>
        <p:nvSpPr>
          <p:cNvPr id="17" name="Text 12"/>
          <p:cNvSpPr/>
          <p:nvPr/>
        </p:nvSpPr>
        <p:spPr>
          <a:xfrm>
            <a:off x="1570792" y="4278392"/>
            <a:ext cx="12488347" cy="228600"/>
          </a:xfrm>
          <a:prstGeom prst="rect">
            <a:avLst/>
          </a:prstGeom>
          <a:noFill/>
        </p:spPr>
        <p:txBody>
          <a:bodyPr wrap="non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Sơ đồ kiến trúc hệ thống minh họa các thành phần và luồng dữ liệu, đảm bảo tính module hóa và khả năng mở rộng.</a:t>
            </a:r>
            <a:endParaRPr lang="en-US" sz="1100" dirty="0"/>
          </a:p>
        </p:txBody>
      </p:sp>
      <p:sp>
        <p:nvSpPr>
          <p:cNvPr id="18" name="Shape 13"/>
          <p:cNvSpPr/>
          <p:nvPr/>
        </p:nvSpPr>
        <p:spPr>
          <a:xfrm>
            <a:off x="1356717" y="5006697"/>
            <a:ext cx="142756" cy="667226"/>
          </a:xfrm>
          <a:prstGeom prst="roundRect">
            <a:avLst>
              <a:gd name="adj" fmla="val 150077"/>
            </a:avLst>
          </a:prstGeom>
          <a:solidFill>
            <a:srgbClr val="D4E9F7"/>
          </a:solidFill>
          <a:ln w="7620">
            <a:solidFill>
              <a:srgbClr val="BACFDD"/>
            </a:solidFill>
            <a:prstDash val="solid"/>
          </a:ln>
        </p:spPr>
      </p:sp>
      <p:sp>
        <p:nvSpPr>
          <p:cNvPr id="19" name="Shape 14"/>
          <p:cNvSpPr/>
          <p:nvPr/>
        </p:nvSpPr>
        <p:spPr>
          <a:xfrm>
            <a:off x="1213961" y="4890611"/>
            <a:ext cx="428387" cy="428387"/>
          </a:xfrm>
          <a:prstGeom prst="roundRect">
            <a:avLst>
              <a:gd name="adj" fmla="val 106726"/>
            </a:avLst>
          </a:prstGeom>
          <a:solidFill>
            <a:srgbClr val="D4E9F7"/>
          </a:solidFill>
          <a:ln w="7620">
            <a:solidFill>
              <a:srgbClr val="BACFDD"/>
            </a:solidFill>
            <a:prstDash val="solid"/>
          </a:ln>
        </p:spPr>
      </p:sp>
      <p:pic>
        <p:nvPicPr>
          <p:cNvPr id="20" name="Image 3" descr="preencoded.png"/>
          <p:cNvPicPr>
            <a:picLocks noChangeAspect="1"/>
          </p:cNvPicPr>
          <p:nvPr/>
        </p:nvPicPr>
        <p:blipFill>
          <a:blip r:embed="rId1">
            <a:extLst>
              <a:ext uri="{96DAC541-7B7A-43D3-8B79-37D633B846F1}">
                <asvg:svgBlip xmlns:asvg="http://schemas.microsoft.com/office/drawing/2016/SVG/main" r:embed="rId5"/>
              </a:ext>
            </a:extLst>
          </a:blip>
          <a:stretch>
            <a:fillRect/>
          </a:stretch>
        </p:blipFill>
        <p:spPr>
          <a:xfrm>
            <a:off x="1320998" y="4997768"/>
            <a:ext cx="214193" cy="214193"/>
          </a:xfrm>
          <a:prstGeom prst="rect">
            <a:avLst/>
          </a:prstGeom>
        </p:spPr>
      </p:pic>
      <p:sp>
        <p:nvSpPr>
          <p:cNvPr id="21" name="Text 15"/>
          <p:cNvSpPr/>
          <p:nvPr/>
        </p:nvSpPr>
        <p:spPr>
          <a:xfrm>
            <a:off x="1785104" y="4935260"/>
            <a:ext cx="2255163"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Thiết Kế Dữ Liệu</a:t>
            </a:r>
            <a:endParaRPr lang="en-US" sz="1750" dirty="0"/>
          </a:p>
        </p:txBody>
      </p:sp>
      <p:sp>
        <p:nvSpPr>
          <p:cNvPr id="22" name="Text 16"/>
          <p:cNvSpPr/>
          <p:nvPr/>
        </p:nvSpPr>
        <p:spPr>
          <a:xfrm>
            <a:off x="1785104" y="5302687"/>
            <a:ext cx="12274034" cy="228600"/>
          </a:xfrm>
          <a:prstGeom prst="rect">
            <a:avLst/>
          </a:prstGeom>
          <a:noFill/>
        </p:spPr>
        <p:txBody>
          <a:bodyPr wrap="non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Mô hình ERD và sơ đồ quan hệ chi tiết cho các thực thể User, MessageRoom, MessageRoomMember, MessageContent, đảm bảo tính toàn vẹn và hiệu quả lưu trữ.</a:t>
            </a:r>
            <a:endParaRPr lang="en-US" sz="1100" dirty="0"/>
          </a:p>
        </p:txBody>
      </p:sp>
      <p:sp>
        <p:nvSpPr>
          <p:cNvPr id="23" name="Shape 17"/>
          <p:cNvSpPr/>
          <p:nvPr/>
        </p:nvSpPr>
        <p:spPr>
          <a:xfrm>
            <a:off x="1142405" y="6030992"/>
            <a:ext cx="142756" cy="667226"/>
          </a:xfrm>
          <a:prstGeom prst="roundRect">
            <a:avLst>
              <a:gd name="adj" fmla="val 150077"/>
            </a:avLst>
          </a:prstGeom>
          <a:solidFill>
            <a:srgbClr val="D4E9F7"/>
          </a:solidFill>
          <a:ln w="7620">
            <a:solidFill>
              <a:srgbClr val="BACFDD"/>
            </a:solidFill>
            <a:prstDash val="solid"/>
          </a:ln>
        </p:spPr>
      </p:sp>
      <p:sp>
        <p:nvSpPr>
          <p:cNvPr id="24" name="Shape 18"/>
          <p:cNvSpPr/>
          <p:nvPr/>
        </p:nvSpPr>
        <p:spPr>
          <a:xfrm>
            <a:off x="999649" y="5914906"/>
            <a:ext cx="428387" cy="428387"/>
          </a:xfrm>
          <a:prstGeom prst="roundRect">
            <a:avLst>
              <a:gd name="adj" fmla="val 106726"/>
            </a:avLst>
          </a:prstGeom>
          <a:solidFill>
            <a:srgbClr val="D4E9F7"/>
          </a:solidFill>
          <a:ln w="7620">
            <a:solidFill>
              <a:srgbClr val="BACFDD"/>
            </a:solidFill>
            <a:prstDash val="solid"/>
          </a:ln>
        </p:spPr>
      </p:sp>
      <p:pic>
        <p:nvPicPr>
          <p:cNvPr id="25" name="Image 4" descr="preencoded.png"/>
          <p:cNvPicPr>
            <a:picLocks noChangeAspect="1"/>
          </p:cNvPicPr>
          <p:nvPr/>
        </p:nvPicPr>
        <p:blipFill>
          <a:blip r:embed="rId1">
            <a:extLst>
              <a:ext uri="{96DAC541-7B7A-43D3-8B79-37D633B846F1}">
                <asvg:svgBlip xmlns:asvg="http://schemas.microsoft.com/office/drawing/2016/SVG/main" r:embed="rId6"/>
              </a:ext>
            </a:extLst>
          </a:blip>
          <a:stretch>
            <a:fillRect/>
          </a:stretch>
        </p:blipFill>
        <p:spPr>
          <a:xfrm>
            <a:off x="1106686" y="6022062"/>
            <a:ext cx="214193" cy="214193"/>
          </a:xfrm>
          <a:prstGeom prst="rect">
            <a:avLst/>
          </a:prstGeom>
        </p:spPr>
      </p:pic>
      <p:sp>
        <p:nvSpPr>
          <p:cNvPr id="26" name="Text 19"/>
          <p:cNvSpPr/>
          <p:nvPr/>
        </p:nvSpPr>
        <p:spPr>
          <a:xfrm>
            <a:off x="1570792" y="5959554"/>
            <a:ext cx="2255163"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Thiết Kế Xử Lý</a:t>
            </a:r>
            <a:endParaRPr lang="en-US" sz="1750" dirty="0"/>
          </a:p>
        </p:txBody>
      </p:sp>
      <p:sp>
        <p:nvSpPr>
          <p:cNvPr id="27" name="Text 20"/>
          <p:cNvSpPr/>
          <p:nvPr/>
        </p:nvSpPr>
        <p:spPr>
          <a:xfrm>
            <a:off x="1570792" y="6326981"/>
            <a:ext cx="12488347" cy="228600"/>
          </a:xfrm>
          <a:prstGeom prst="rect">
            <a:avLst/>
          </a:prstGeom>
          <a:noFill/>
        </p:spPr>
        <p:txBody>
          <a:bodyPr wrap="non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Mô hình DFD (mức ngữ cảnh, mức 1, mức 2) mô tả luồng dữ liệu và các quá trình xử lý trong hệ thống, từ tổng quan đến chi tiết.</a:t>
            </a:r>
            <a:endParaRPr lang="en-US" sz="1100" dirty="0"/>
          </a:p>
        </p:txBody>
      </p:sp>
      <p:sp>
        <p:nvSpPr>
          <p:cNvPr id="28" name="Shape 21"/>
          <p:cNvSpPr/>
          <p:nvPr/>
        </p:nvSpPr>
        <p:spPr>
          <a:xfrm>
            <a:off x="928211" y="7055287"/>
            <a:ext cx="142756" cy="667226"/>
          </a:xfrm>
          <a:prstGeom prst="roundRect">
            <a:avLst>
              <a:gd name="adj" fmla="val 150077"/>
            </a:avLst>
          </a:prstGeom>
          <a:solidFill>
            <a:srgbClr val="D4E9F7"/>
          </a:solidFill>
          <a:ln w="7620">
            <a:solidFill>
              <a:srgbClr val="BACFDD"/>
            </a:solidFill>
            <a:prstDash val="solid"/>
          </a:ln>
        </p:spPr>
      </p:sp>
      <p:sp>
        <p:nvSpPr>
          <p:cNvPr id="29" name="Shape 22"/>
          <p:cNvSpPr/>
          <p:nvPr/>
        </p:nvSpPr>
        <p:spPr>
          <a:xfrm>
            <a:off x="785455" y="6939201"/>
            <a:ext cx="428387" cy="428387"/>
          </a:xfrm>
          <a:prstGeom prst="roundRect">
            <a:avLst>
              <a:gd name="adj" fmla="val 106726"/>
            </a:avLst>
          </a:prstGeom>
          <a:solidFill>
            <a:srgbClr val="D4E9F7"/>
          </a:solidFill>
          <a:ln w="7620">
            <a:solidFill>
              <a:srgbClr val="BACFDD"/>
            </a:solidFill>
            <a:prstDash val="solid"/>
          </a:ln>
        </p:spPr>
      </p:sp>
      <p:pic>
        <p:nvPicPr>
          <p:cNvPr id="30" name="Image 5" descr="preencoded.png"/>
          <p:cNvPicPr>
            <a:picLocks noChangeAspect="1"/>
          </p:cNvPicPr>
          <p:nvPr/>
        </p:nvPicPr>
        <p:blipFill>
          <a:blip r:embed="rId1">
            <a:extLst>
              <a:ext uri="{96DAC541-7B7A-43D3-8B79-37D633B846F1}">
                <asvg:svgBlip xmlns:asvg="http://schemas.microsoft.com/office/drawing/2016/SVG/main" r:embed="rId7"/>
              </a:ext>
            </a:extLst>
          </a:blip>
          <a:stretch>
            <a:fillRect/>
          </a:stretch>
        </p:blipFill>
        <p:spPr>
          <a:xfrm>
            <a:off x="892493" y="7046357"/>
            <a:ext cx="214193" cy="214193"/>
          </a:xfrm>
          <a:prstGeom prst="rect">
            <a:avLst/>
          </a:prstGeom>
        </p:spPr>
      </p:pic>
      <p:sp>
        <p:nvSpPr>
          <p:cNvPr id="31" name="Text 23"/>
          <p:cNvSpPr/>
          <p:nvPr/>
        </p:nvSpPr>
        <p:spPr>
          <a:xfrm>
            <a:off x="1356598" y="6983849"/>
            <a:ext cx="2255163"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Cấu Trúc Dự Án</a:t>
            </a:r>
            <a:endParaRPr lang="en-US" sz="1750" dirty="0"/>
          </a:p>
        </p:txBody>
      </p:sp>
      <p:sp>
        <p:nvSpPr>
          <p:cNvPr id="32" name="Text 24"/>
          <p:cNvSpPr/>
          <p:nvPr/>
        </p:nvSpPr>
        <p:spPr>
          <a:xfrm>
            <a:off x="1356598" y="7351276"/>
            <a:ext cx="12702540" cy="228600"/>
          </a:xfrm>
          <a:prstGeom prst="rect">
            <a:avLst/>
          </a:prstGeom>
          <a:noFill/>
        </p:spPr>
        <p:txBody>
          <a:bodyPr wrap="non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Tổ chức dự án thành các package (config, messagecontent, messageroom, messageroommember, user, utils) để tăng khả năng bảo trì và mở rộng.</a:t>
            </a: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030962"/>
            <a:ext cx="4988838" cy="623530"/>
          </a:xfrm>
          <a:prstGeom prst="rect">
            <a:avLst/>
          </a:prstGeom>
          <a:noFill/>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Kết Quả Đạt Được</a:t>
            </a:r>
            <a:endParaRPr lang="en-US" sz="3900" dirty="0"/>
          </a:p>
        </p:txBody>
      </p:sp>
      <p:sp>
        <p:nvSpPr>
          <p:cNvPr id="3" name="Shape 1"/>
          <p:cNvSpPr/>
          <p:nvPr/>
        </p:nvSpPr>
        <p:spPr>
          <a:xfrm>
            <a:off x="758309" y="2033588"/>
            <a:ext cx="6462117" cy="2487692"/>
          </a:xfrm>
          <a:prstGeom prst="roundRect">
            <a:avLst>
              <a:gd name="adj" fmla="val 11431"/>
            </a:avLst>
          </a:prstGeom>
          <a:solidFill>
            <a:srgbClr val="D4E9F7"/>
          </a:solidFill>
          <a:ln w="7620">
            <a:solidFill>
              <a:srgbClr val="BACFDD"/>
            </a:solidFill>
            <a:prstDash val="solid"/>
          </a:ln>
        </p:spPr>
      </p:sp>
      <p:pic>
        <p:nvPicPr>
          <p:cNvPr id="4" name="Image 0" descr="preencoded.png"/>
          <p:cNvPicPr>
            <a:picLocks noChangeAspect="1"/>
          </p:cNvPicPr>
          <p:nvPr/>
        </p:nvPicPr>
        <p:blipFill>
          <a:blip r:embed="rId1"/>
          <a:stretch>
            <a:fillRect/>
          </a:stretch>
        </p:blipFill>
        <p:spPr>
          <a:xfrm>
            <a:off x="955477" y="2230755"/>
            <a:ext cx="568643" cy="568643"/>
          </a:xfrm>
          <a:prstGeom prst="rect">
            <a:avLst/>
          </a:prstGeom>
        </p:spPr>
      </p:pic>
      <p:pic>
        <p:nvPicPr>
          <p:cNvPr id="5" name="Image 1"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806" y="2387084"/>
            <a:ext cx="255865" cy="255865"/>
          </a:xfrm>
          <a:prstGeom prst="rect">
            <a:avLst/>
          </a:prstGeom>
        </p:spPr>
      </p:pic>
      <p:sp>
        <p:nvSpPr>
          <p:cNvPr id="6" name="Text 2"/>
          <p:cNvSpPr/>
          <p:nvPr/>
        </p:nvSpPr>
        <p:spPr>
          <a:xfrm>
            <a:off x="955477" y="2988945"/>
            <a:ext cx="3409950"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Hệ Thống Web Chat Hoàn Chỉnh</a:t>
            </a:r>
            <a:endParaRPr lang="en-US" sz="1950" dirty="0"/>
          </a:p>
        </p:txBody>
      </p:sp>
      <p:sp>
        <p:nvSpPr>
          <p:cNvPr id="7" name="Text 3"/>
          <p:cNvSpPr/>
          <p:nvPr/>
        </p:nvSpPr>
        <p:spPr>
          <a:xfrm>
            <a:off x="955477" y="3414355"/>
            <a:ext cx="6067782" cy="909757"/>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Đã xây dựng thành công hệ thống web chat với khả năng truyền nhận tin nhắn thời gian thực, giao diện trực quan và dễ sử dụng.</a:t>
            </a:r>
            <a:endParaRPr lang="en-US" sz="1450" dirty="0"/>
          </a:p>
        </p:txBody>
      </p:sp>
      <p:sp>
        <p:nvSpPr>
          <p:cNvPr id="8" name="Shape 4"/>
          <p:cNvSpPr/>
          <p:nvPr/>
        </p:nvSpPr>
        <p:spPr>
          <a:xfrm>
            <a:off x="7409974" y="2033588"/>
            <a:ext cx="6462117" cy="2487692"/>
          </a:xfrm>
          <a:prstGeom prst="roundRect">
            <a:avLst>
              <a:gd name="adj" fmla="val 11431"/>
            </a:avLst>
          </a:prstGeom>
          <a:solidFill>
            <a:srgbClr val="D4E9F7"/>
          </a:solidFill>
          <a:ln w="7620">
            <a:solidFill>
              <a:srgbClr val="BACFDD"/>
            </a:solidFill>
            <a:prstDash val="solid"/>
          </a:ln>
        </p:spPr>
      </p:sp>
      <p:pic>
        <p:nvPicPr>
          <p:cNvPr id="9" name="Image 2" descr="preencoded.png"/>
          <p:cNvPicPr>
            <a:picLocks noChangeAspect="1"/>
          </p:cNvPicPr>
          <p:nvPr/>
        </p:nvPicPr>
        <p:blipFill>
          <a:blip r:embed="rId4"/>
          <a:stretch>
            <a:fillRect/>
          </a:stretch>
        </p:blipFill>
        <p:spPr>
          <a:xfrm>
            <a:off x="7607141" y="2230755"/>
            <a:ext cx="568643" cy="568643"/>
          </a:xfrm>
          <a:prstGeom prst="rect">
            <a:avLst/>
          </a:prstGeom>
        </p:spPr>
      </p:pic>
      <p:pic>
        <p:nvPicPr>
          <p:cNvPr id="10" name="Image 3" descr="preencoded.png"/>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7763470" y="2387084"/>
            <a:ext cx="255865" cy="255865"/>
          </a:xfrm>
          <a:prstGeom prst="rect">
            <a:avLst/>
          </a:prstGeom>
        </p:spPr>
      </p:pic>
      <p:sp>
        <p:nvSpPr>
          <p:cNvPr id="11" name="Text 5"/>
          <p:cNvSpPr/>
          <p:nvPr/>
        </p:nvSpPr>
        <p:spPr>
          <a:xfrm>
            <a:off x="7607141" y="2988945"/>
            <a:ext cx="2494359"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Tối Ưu Tốc Độ Phản Hồi</a:t>
            </a:r>
            <a:endParaRPr lang="en-US" sz="1950" dirty="0"/>
          </a:p>
        </p:txBody>
      </p:sp>
      <p:sp>
        <p:nvSpPr>
          <p:cNvPr id="12" name="Text 6"/>
          <p:cNvSpPr/>
          <p:nvPr/>
        </p:nvSpPr>
        <p:spPr>
          <a:xfrm>
            <a:off x="7607141" y="3414355"/>
            <a:ext cx="6067782" cy="606504"/>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Tích hợp WebSocket cải thiện đáng kể tốc độ phản hồi. Redis hỗ trợ giảm tải cơ sở dữ liệu, đảm bảo xử lý tin nhắn ổn định.</a:t>
            </a:r>
            <a:endParaRPr lang="en-US" sz="1450" dirty="0"/>
          </a:p>
        </p:txBody>
      </p:sp>
      <p:sp>
        <p:nvSpPr>
          <p:cNvPr id="13" name="Shape 7"/>
          <p:cNvSpPr/>
          <p:nvPr/>
        </p:nvSpPr>
        <p:spPr>
          <a:xfrm>
            <a:off x="758309" y="4710827"/>
            <a:ext cx="6462117" cy="2487692"/>
          </a:xfrm>
          <a:prstGeom prst="roundRect">
            <a:avLst>
              <a:gd name="adj" fmla="val 11431"/>
            </a:avLst>
          </a:prstGeom>
          <a:solidFill>
            <a:srgbClr val="D4E9F7"/>
          </a:solidFill>
          <a:ln w="7620">
            <a:solidFill>
              <a:srgbClr val="BACFDD"/>
            </a:solidFill>
            <a:prstDash val="solid"/>
          </a:ln>
        </p:spPr>
      </p:sp>
      <p:pic>
        <p:nvPicPr>
          <p:cNvPr id="14" name="Image 4" descr="preencoded.png"/>
          <p:cNvPicPr>
            <a:picLocks noChangeAspect="1"/>
          </p:cNvPicPr>
          <p:nvPr/>
        </p:nvPicPr>
        <p:blipFill>
          <a:blip r:embed="rId6"/>
          <a:stretch>
            <a:fillRect/>
          </a:stretch>
        </p:blipFill>
        <p:spPr>
          <a:xfrm>
            <a:off x="955477" y="4907994"/>
            <a:ext cx="568643" cy="568643"/>
          </a:xfrm>
          <a:prstGeom prst="rect">
            <a:avLst/>
          </a:prstGeom>
        </p:spPr>
      </p:pic>
      <p:pic>
        <p:nvPicPr>
          <p:cNvPr id="15" name="Image 5" descr="preencoded.png"/>
          <p:cNvPicPr>
            <a:picLocks noChangeAspect="1"/>
          </p:cNvPicPr>
          <p:nvPr/>
        </p:nvPicPr>
        <p:blipFill>
          <a:blip r:embed="rId2">
            <a:extLst>
              <a:ext uri="{96DAC541-7B7A-43D3-8B79-37D633B846F1}">
                <asvg:svgBlip xmlns:asvg="http://schemas.microsoft.com/office/drawing/2016/SVG/main" r:embed="rId7"/>
              </a:ext>
            </a:extLst>
          </a:blip>
          <a:stretch>
            <a:fillRect/>
          </a:stretch>
        </p:blipFill>
        <p:spPr>
          <a:xfrm>
            <a:off x="1111806" y="5064323"/>
            <a:ext cx="255865" cy="255865"/>
          </a:xfrm>
          <a:prstGeom prst="rect">
            <a:avLst/>
          </a:prstGeom>
        </p:spPr>
      </p:pic>
      <p:sp>
        <p:nvSpPr>
          <p:cNvPr id="16" name="Text 8"/>
          <p:cNvSpPr/>
          <p:nvPr/>
        </p:nvSpPr>
        <p:spPr>
          <a:xfrm>
            <a:off x="955477" y="5666184"/>
            <a:ext cx="2494359"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Chức Năng Đầy Đủ</a:t>
            </a:r>
            <a:endParaRPr lang="en-US" sz="1950" dirty="0"/>
          </a:p>
        </p:txBody>
      </p:sp>
      <p:sp>
        <p:nvSpPr>
          <p:cNvPr id="17" name="Text 9"/>
          <p:cNvSpPr/>
          <p:nvPr/>
        </p:nvSpPr>
        <p:spPr>
          <a:xfrm>
            <a:off x="955477" y="6091595"/>
            <a:ext cx="6067782" cy="606504"/>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Hỗ trợ đăng ký, đăng nhập, xác thực người dùng, quản lý dữ liệu tin nhắn, hoạt động liên tục trên môi trường thử nghiệm.</a:t>
            </a:r>
            <a:endParaRPr lang="en-US" sz="1450" dirty="0"/>
          </a:p>
        </p:txBody>
      </p:sp>
      <p:sp>
        <p:nvSpPr>
          <p:cNvPr id="18" name="Shape 10"/>
          <p:cNvSpPr/>
          <p:nvPr/>
        </p:nvSpPr>
        <p:spPr>
          <a:xfrm>
            <a:off x="7409974" y="4710827"/>
            <a:ext cx="6462117" cy="2487692"/>
          </a:xfrm>
          <a:prstGeom prst="roundRect">
            <a:avLst>
              <a:gd name="adj" fmla="val 11431"/>
            </a:avLst>
          </a:prstGeom>
          <a:solidFill>
            <a:srgbClr val="D4E9F7"/>
          </a:solidFill>
          <a:ln w="7620">
            <a:solidFill>
              <a:srgbClr val="BACFDD"/>
            </a:solidFill>
            <a:prstDash val="solid"/>
          </a:ln>
        </p:spPr>
      </p:sp>
      <p:pic>
        <p:nvPicPr>
          <p:cNvPr id="19" name="Image 6" descr="preencoded.png"/>
          <p:cNvPicPr>
            <a:picLocks noChangeAspect="1"/>
          </p:cNvPicPr>
          <p:nvPr/>
        </p:nvPicPr>
        <p:blipFill>
          <a:blip r:embed="rId8"/>
          <a:stretch>
            <a:fillRect/>
          </a:stretch>
        </p:blipFill>
        <p:spPr>
          <a:xfrm>
            <a:off x="7607141" y="4907994"/>
            <a:ext cx="568643" cy="568643"/>
          </a:xfrm>
          <a:prstGeom prst="rect">
            <a:avLst/>
          </a:prstGeom>
        </p:spPr>
      </p:pic>
      <p:pic>
        <p:nvPicPr>
          <p:cNvPr id="20" name="Image 7" descr="preencoded.png"/>
          <p:cNvPicPr>
            <a:picLocks noChangeAspect="1"/>
          </p:cNvPicPr>
          <p:nvPr/>
        </p:nvPicPr>
        <p:blipFill>
          <a:blip r:embed="rId2">
            <a:extLst>
              <a:ext uri="{96DAC541-7B7A-43D3-8B79-37D633B846F1}">
                <asvg:svgBlip xmlns:asvg="http://schemas.microsoft.com/office/drawing/2016/SVG/main" r:embed="rId9"/>
              </a:ext>
            </a:extLst>
          </a:blip>
          <a:stretch>
            <a:fillRect/>
          </a:stretch>
        </p:blipFill>
        <p:spPr>
          <a:xfrm>
            <a:off x="7763470" y="5064323"/>
            <a:ext cx="255865" cy="255865"/>
          </a:xfrm>
          <a:prstGeom prst="rect">
            <a:avLst/>
          </a:prstGeom>
        </p:spPr>
      </p:pic>
      <p:sp>
        <p:nvSpPr>
          <p:cNvPr id="21" name="Text 11"/>
          <p:cNvSpPr/>
          <p:nvPr/>
        </p:nvSpPr>
        <p:spPr>
          <a:xfrm>
            <a:off x="7607141" y="5666184"/>
            <a:ext cx="2494359"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Khả Năng Mở Rộng</a:t>
            </a:r>
            <a:endParaRPr lang="en-US" sz="1950" dirty="0"/>
          </a:p>
        </p:txBody>
      </p:sp>
      <p:sp>
        <p:nvSpPr>
          <p:cNvPr id="22" name="Text 12"/>
          <p:cNvSpPr/>
          <p:nvPr/>
        </p:nvSpPr>
        <p:spPr>
          <a:xfrm>
            <a:off x="7607141" y="6091595"/>
            <a:ext cx="6067782" cy="909757"/>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Kết hợp Spring Boot và Angular phù hợp cho phát triển hệ thống web hiện đại, mở ra nhiều hướng phát triển trong tương lai.</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6959" y="300395"/>
            <a:ext cx="3713440" cy="359331"/>
          </a:xfrm>
          <a:prstGeom prst="rect">
            <a:avLst/>
          </a:prstGeom>
          <a:noFill/>
        </p:spPr>
        <p:txBody>
          <a:bodyPr wrap="none" lIns="0" tIns="0" rIns="0" bIns="0" rtlCol="0" anchor="t"/>
          <a:lstStyle/>
          <a:p>
            <a:pPr marL="0" indent="0" algn="l">
              <a:lnSpc>
                <a:spcPts val="2800"/>
              </a:lnSpc>
              <a:buNone/>
            </a:pPr>
            <a:r>
              <a:rPr lang="en-US" sz="2250" b="1" dirty="0">
                <a:solidFill>
                  <a:srgbClr val="2E3C4E"/>
                </a:solidFill>
                <a:latin typeface="Barlow Bold" pitchFamily="34" charset="0"/>
                <a:ea typeface="Barlow Bold" pitchFamily="34" charset="-122"/>
                <a:cs typeface="Barlow Bold" pitchFamily="34" charset="-120"/>
              </a:rPr>
              <a:t>Kết Luận Và Hướng Phát Triển</a:t>
            </a:r>
            <a:endParaRPr lang="en-US" sz="2250" dirty="0"/>
          </a:p>
        </p:txBody>
      </p:sp>
      <p:sp>
        <p:nvSpPr>
          <p:cNvPr id="3" name="Text 1"/>
          <p:cNvSpPr/>
          <p:nvPr/>
        </p:nvSpPr>
        <p:spPr>
          <a:xfrm>
            <a:off x="436959" y="932736"/>
            <a:ext cx="1724978" cy="215622"/>
          </a:xfrm>
          <a:prstGeom prst="rect">
            <a:avLst/>
          </a:prstGeom>
          <a:noFill/>
        </p:spPr>
        <p:txBody>
          <a:bodyPr wrap="none" lIns="0" tIns="0" rIns="0" bIns="0" rtlCol="0" anchor="t"/>
          <a:lstStyle/>
          <a:p>
            <a:pPr marL="0" indent="0" algn="l">
              <a:lnSpc>
                <a:spcPts val="1650"/>
              </a:lnSpc>
              <a:buNone/>
            </a:pPr>
            <a:r>
              <a:rPr lang="en-US" sz="1350" b="1" dirty="0">
                <a:solidFill>
                  <a:srgbClr val="2E3C4E"/>
                </a:solidFill>
                <a:latin typeface="Barlow Bold" pitchFamily="34" charset="0"/>
                <a:ea typeface="Barlow Bold" pitchFamily="34" charset="-122"/>
                <a:cs typeface="Barlow Bold" pitchFamily="34" charset="-120"/>
              </a:rPr>
              <a:t>Kết Quả Đạt Được</a:t>
            </a:r>
            <a:endParaRPr lang="en-US" sz="1350" dirty="0"/>
          </a:p>
        </p:txBody>
      </p:sp>
      <p:sp>
        <p:nvSpPr>
          <p:cNvPr id="4" name="Text 2"/>
          <p:cNvSpPr/>
          <p:nvPr/>
        </p:nvSpPr>
        <p:spPr>
          <a:xfrm>
            <a:off x="436959" y="1257538"/>
            <a:ext cx="6745010" cy="699135"/>
          </a:xfrm>
          <a:prstGeom prst="rect">
            <a:avLst/>
          </a:prstGeom>
          <a:noFill/>
        </p:spPr>
        <p:txBody>
          <a:bodyPr wrap="square" lIns="0" tIns="0" rIns="0" bIns="0" rtlCol="0" anchor="t"/>
          <a:lstStyle/>
          <a:p>
            <a:pPr marL="0" indent="0" algn="l">
              <a:lnSpc>
                <a:spcPts val="1350"/>
              </a:lnSpc>
              <a:buNone/>
            </a:pPr>
            <a:r>
              <a:rPr lang="en-US" sz="850" dirty="0">
                <a:solidFill>
                  <a:srgbClr val="384653"/>
                </a:solidFill>
                <a:latin typeface="Montserrat" pitchFamily="34" charset="0"/>
                <a:ea typeface="Montserrat" pitchFamily="34" charset="-122"/>
                <a:cs typeface="Montserrat" pitchFamily="34" charset="-120"/>
              </a:rPr>
              <a:t>Đã xây dựng thành công ứng dụng web chat real-time với Angular và Spring Boot, bao gồm xác thực JWT, mã hóa Bcrypt, khóa tài khoản tạm thời. Hỗ trợ tạo/quản lý nhóm, gửi nhiều loại tin nhắn (văn bản, hình ảnh, icon, file, link, GPS), chống spam (20 tin/phút). Tích hợp Swagger cho tài liệu API, CI/CD với GitHub Actions, đóng gói Docker để triển khai lên Vercel, Render và chạy Docker local với Nginx proxy.</a:t>
            </a:r>
            <a:endParaRPr lang="en-US" sz="850" dirty="0">
              <a:solidFill>
                <a:srgbClr val="384653"/>
              </a:solidFill>
              <a:latin typeface="Montserrat" pitchFamily="34" charset="0"/>
              <a:ea typeface="Montserrat" pitchFamily="34" charset="-122"/>
              <a:cs typeface="Montserrat" pitchFamily="34" charset="-120"/>
            </a:endParaRPr>
          </a:p>
          <a:p>
            <a:pPr marL="0" indent="0" algn="l">
              <a:lnSpc>
                <a:spcPts val="1350"/>
              </a:lnSpc>
              <a:buNone/>
            </a:pPr>
            <a:endParaRPr lang="en-US" sz="850" dirty="0"/>
          </a:p>
        </p:txBody>
      </p:sp>
      <p:sp>
        <p:nvSpPr>
          <p:cNvPr id="6" name="Text 3"/>
          <p:cNvSpPr/>
          <p:nvPr/>
        </p:nvSpPr>
        <p:spPr>
          <a:xfrm>
            <a:off x="7456051" y="932736"/>
            <a:ext cx="2110264" cy="215622"/>
          </a:xfrm>
          <a:prstGeom prst="rect">
            <a:avLst/>
          </a:prstGeom>
          <a:noFill/>
        </p:spPr>
        <p:txBody>
          <a:bodyPr wrap="none" lIns="0" tIns="0" rIns="0" bIns="0" rtlCol="0" anchor="t"/>
          <a:lstStyle/>
          <a:p>
            <a:pPr marL="0" indent="0" algn="l">
              <a:lnSpc>
                <a:spcPts val="1650"/>
              </a:lnSpc>
              <a:buNone/>
            </a:pPr>
            <a:r>
              <a:rPr lang="en-US" sz="1350" b="1" dirty="0">
                <a:solidFill>
                  <a:srgbClr val="2E3C4E"/>
                </a:solidFill>
                <a:latin typeface="Barlow Bold" pitchFamily="34" charset="0"/>
                <a:ea typeface="Barlow Bold" pitchFamily="34" charset="-122"/>
                <a:cs typeface="Barlow Bold" pitchFamily="34" charset="-120"/>
              </a:rPr>
              <a:t>Hạn Chế &amp; Hướng Phát Triển</a:t>
            </a:r>
            <a:endParaRPr lang="en-US" sz="1350" dirty="0"/>
          </a:p>
        </p:txBody>
      </p:sp>
      <p:sp>
        <p:nvSpPr>
          <p:cNvPr id="7" name="Text 4"/>
          <p:cNvSpPr/>
          <p:nvPr/>
        </p:nvSpPr>
        <p:spPr>
          <a:xfrm>
            <a:off x="7456051" y="1257538"/>
            <a:ext cx="6745010" cy="174784"/>
          </a:xfrm>
          <a:prstGeom prst="rect">
            <a:avLst/>
          </a:prstGeom>
          <a:noFill/>
        </p:spPr>
        <p:txBody>
          <a:bodyPr wrap="none" lIns="0" tIns="0" rIns="0" bIns="0" rtlCol="0" anchor="t"/>
          <a:lstStyle/>
          <a:p>
            <a:pPr marL="0" indent="0" algn="l">
              <a:lnSpc>
                <a:spcPts val="1350"/>
              </a:lnSpc>
              <a:buNone/>
            </a:pPr>
            <a:r>
              <a:rPr lang="en-US" sz="850" dirty="0">
                <a:solidFill>
                  <a:srgbClr val="063E5F"/>
                </a:solidFill>
                <a:latin typeface="Montserrat" pitchFamily="34" charset="0"/>
                <a:ea typeface="Montserrat" pitchFamily="34" charset="-122"/>
                <a:cs typeface="Montserrat" pitchFamily="34" charset="-120"/>
              </a:rPr>
              <a:t>Hạn chế:</a:t>
            </a:r>
            <a:r>
              <a:rPr lang="en-US" sz="850" dirty="0">
                <a:solidFill>
                  <a:srgbClr val="384653"/>
                </a:solidFill>
                <a:latin typeface="Montserrat" pitchFamily="34" charset="0"/>
                <a:ea typeface="Montserrat" pitchFamily="34" charset="-122"/>
                <a:cs typeface="Montserrat" pitchFamily="34" charset="-120"/>
              </a:rPr>
              <a:t> Chức năng emoji cơ bản, link chưa có preview, chưa tối ưu thông báo đẩy/tải cao, chưa hỗ trợ voice/video call, AI.</a:t>
            </a:r>
            <a:endParaRPr lang="en-US" sz="850" dirty="0"/>
          </a:p>
        </p:txBody>
      </p:sp>
      <p:sp>
        <p:nvSpPr>
          <p:cNvPr id="8" name="Text 5"/>
          <p:cNvSpPr/>
          <p:nvPr/>
        </p:nvSpPr>
        <p:spPr>
          <a:xfrm>
            <a:off x="7456051" y="1530548"/>
            <a:ext cx="6745010" cy="699135"/>
          </a:xfrm>
          <a:prstGeom prst="rect">
            <a:avLst/>
          </a:prstGeom>
          <a:noFill/>
        </p:spPr>
        <p:txBody>
          <a:bodyPr wrap="square" lIns="0" tIns="0" rIns="0" bIns="0" rtlCol="0" anchor="t"/>
          <a:lstStyle/>
          <a:p>
            <a:pPr marL="0" indent="0" algn="l">
              <a:lnSpc>
                <a:spcPts val="1350"/>
              </a:lnSpc>
              <a:buNone/>
            </a:pPr>
            <a:r>
              <a:rPr lang="en-US" sz="850" dirty="0">
                <a:solidFill>
                  <a:srgbClr val="063E5F"/>
                </a:solidFill>
                <a:latin typeface="Montserrat" pitchFamily="34" charset="0"/>
                <a:ea typeface="Montserrat" pitchFamily="34" charset="-122"/>
                <a:cs typeface="Montserrat" pitchFamily="34" charset="-120"/>
              </a:rPr>
              <a:t>Hướng phát triển:</a:t>
            </a:r>
            <a:r>
              <a:rPr lang="en-US" sz="850" dirty="0">
                <a:solidFill>
                  <a:srgbClr val="384653"/>
                </a:solidFill>
                <a:latin typeface="Montserrat" pitchFamily="34" charset="0"/>
                <a:ea typeface="Montserrat" pitchFamily="34" charset="-122"/>
                <a:cs typeface="Montserrat" pitchFamily="34" charset="-120"/>
              </a:rPr>
              <a:t> Tích hợp Keycloak (SSO), Kafka (xử lý bất đồng bộ), RabbitMQ (hàng đợi), DragonflyDB (thay thế Redis hiệu năng cao), AI (Grok, GPT, Claude, Llama 3) cho trả lời tự động, gợi ý, phân tích cảm xúc. Hỗ trợ WebRTC (voice/video call, chia sẻ màn hình), cải thiện UX (link preview, emoji picker, voice note), push notification (FCM, APNS), E2E encryption. Phát triển mobile app (React Native/Flutter), monitoring (Prometheus, Grafana, ELK, Sentry), triển khai Kubernetes.</a:t>
            </a:r>
            <a:endParaRPr lang="en-US" sz="850" dirty="0"/>
          </a:p>
        </p:txBody>
      </p:sp>
      <p:pic>
        <p:nvPicPr>
          <p:cNvPr id="10" name="Picture 9" descr="microservices"/>
          <p:cNvPicPr>
            <a:picLocks noChangeAspect="1"/>
          </p:cNvPicPr>
          <p:nvPr/>
        </p:nvPicPr>
        <p:blipFill>
          <a:blip r:embed="rId1"/>
          <a:stretch>
            <a:fillRect/>
          </a:stretch>
        </p:blipFill>
        <p:spPr>
          <a:xfrm>
            <a:off x="7456170" y="2484755"/>
            <a:ext cx="4946650" cy="3524250"/>
          </a:xfrm>
          <a:prstGeom prst="rect">
            <a:avLst/>
          </a:prstGeom>
        </p:spPr>
      </p:pic>
      <p:pic>
        <p:nvPicPr>
          <p:cNvPr id="11" name="Picture 10" descr="Dragonflydb"/>
          <p:cNvPicPr>
            <a:picLocks noChangeAspect="1"/>
          </p:cNvPicPr>
          <p:nvPr/>
        </p:nvPicPr>
        <p:blipFill>
          <a:blip r:embed="rId2"/>
          <a:stretch>
            <a:fillRect/>
          </a:stretch>
        </p:blipFill>
        <p:spPr>
          <a:xfrm>
            <a:off x="7607935" y="5718175"/>
            <a:ext cx="5563870" cy="2595880"/>
          </a:xfrm>
          <a:prstGeom prst="rect">
            <a:avLst/>
          </a:prstGeom>
        </p:spPr>
      </p:pic>
      <p:pic>
        <p:nvPicPr>
          <p:cNvPr id="12" name="Picture 11" descr="so-do-kien-truc-he-thong (1)"/>
          <p:cNvPicPr>
            <a:picLocks noChangeAspect="1"/>
          </p:cNvPicPr>
          <p:nvPr/>
        </p:nvPicPr>
        <p:blipFill>
          <a:blip r:embed="rId3"/>
          <a:stretch>
            <a:fillRect/>
          </a:stretch>
        </p:blipFill>
        <p:spPr>
          <a:xfrm>
            <a:off x="436880" y="2553970"/>
            <a:ext cx="6454140" cy="5055870"/>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10.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11.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12.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2.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3.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4.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5.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6.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7.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8.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9.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4271</Words>
  <Application>WPS Presentation</Application>
  <PresentationFormat>On-screen Show (16:9)</PresentationFormat>
  <Paragraphs>109</Paragraphs>
  <Slides>8</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vt:i4>
      </vt:variant>
    </vt:vector>
  </HeadingPairs>
  <TitlesOfParts>
    <vt:vector size="23" baseType="lpstr">
      <vt:lpstr>Arial</vt:lpstr>
      <vt:lpstr>SimSun</vt:lpstr>
      <vt:lpstr>Wingdings</vt:lpstr>
      <vt:lpstr>Barlow Bold</vt:lpstr>
      <vt:lpstr>Segoe Print</vt:lpstr>
      <vt:lpstr>Barlow Bold</vt:lpstr>
      <vt:lpstr>Barlow Bold</vt:lpstr>
      <vt:lpstr>Montserrat</vt:lpstr>
      <vt:lpstr>Montserrat</vt:lpstr>
      <vt:lpstr>Montserrat</vt:lpstr>
      <vt:lpstr>Microsoft YaHei</vt:lpstr>
      <vt:lpstr>Arial Unicode MS</vt:lpstr>
      <vt:lpstr>Calibri</vt:lpstr>
      <vt:lpstr>MingLiU-ExtB</vt:lpstr>
      <vt:lpstr>Blue Waves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Võ Chí Hải</cp:lastModifiedBy>
  <cp:revision>29</cp:revision>
  <dcterms:created xsi:type="dcterms:W3CDTF">2025-12-20T05:49:00Z</dcterms:created>
  <dcterms:modified xsi:type="dcterms:W3CDTF">2025-12-28T01:53:36Z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E8810DC4DC034A79AA157948026825CC_12</vt:lpwstr>
  </property>
  <property fmtid="{D5CDD505-2E9C-101B-9397-08002B2CF9AE}" pid="3" name="KSOProductBuildVer">
    <vt:lpwstr>1033-12.2.0.22549</vt:lpwstr>
  </property>
</Properties>
</file>